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5431" r:id="rId1"/>
  </p:sldMasterIdLst>
  <p:notesMasterIdLst>
    <p:notesMasterId r:id="rId24"/>
  </p:notesMasterIdLst>
  <p:handoutMasterIdLst>
    <p:handoutMasterId r:id="rId25"/>
  </p:handoutMasterIdLst>
  <p:sldIdLst>
    <p:sldId id="597" r:id="rId2"/>
    <p:sldId id="663" r:id="rId3"/>
    <p:sldId id="645" r:id="rId4"/>
    <p:sldId id="660" r:id="rId5"/>
    <p:sldId id="661" r:id="rId6"/>
    <p:sldId id="662" r:id="rId7"/>
    <p:sldId id="682" r:id="rId8"/>
    <p:sldId id="664" r:id="rId9"/>
    <p:sldId id="667" r:id="rId10"/>
    <p:sldId id="665" r:id="rId11"/>
    <p:sldId id="666" r:id="rId12"/>
    <p:sldId id="671" r:id="rId13"/>
    <p:sldId id="672" r:id="rId14"/>
    <p:sldId id="674" r:id="rId15"/>
    <p:sldId id="668" r:id="rId16"/>
    <p:sldId id="669" r:id="rId17"/>
    <p:sldId id="670" r:id="rId18"/>
    <p:sldId id="676" r:id="rId19"/>
    <p:sldId id="677" r:id="rId20"/>
    <p:sldId id="678" r:id="rId21"/>
    <p:sldId id="680" r:id="rId22"/>
    <p:sldId id="681" r:id="rId23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000076"/>
    <a:srgbClr val="0067B4"/>
    <a:srgbClr val="BEF8FE"/>
    <a:srgbClr val="CCFFCC"/>
    <a:srgbClr val="006699"/>
    <a:srgbClr val="33CCFF"/>
    <a:srgbClr val="5DA0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49" autoAdjust="0"/>
    <p:restoredTop sz="95636" autoAdjust="0"/>
  </p:normalViewPr>
  <p:slideViewPr>
    <p:cSldViewPr>
      <p:cViewPr>
        <p:scale>
          <a:sx n="100" d="100"/>
          <a:sy n="100" d="100"/>
        </p:scale>
        <p:origin x="-9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3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0">
                  <a:schemeClr val="tx2">
                    <a:lumMod val="40000"/>
                    <a:lumOff val="60000"/>
                  </a:schemeClr>
                </a:gs>
                <a:gs pos="50000">
                  <a:schemeClr val="tx2">
                    <a:lumMod val="60000"/>
                    <a:lumOff val="40000"/>
                  </a:schemeClr>
                </a:gs>
                <a:gs pos="100000">
                  <a:srgbClr val="00B0F0"/>
                </a:gs>
              </a:gsLst>
              <a:lin ang="5400000" scaled="0"/>
            </a:gradFill>
          </c:spPr>
          <c:dLbls>
            <c:dLbl>
              <c:idx val="1"/>
              <c:layout>
                <c:manualLayout>
                  <c:x val="1.2500000000000002E-2"/>
                  <c:y val="-0.38125000000000003"/>
                </c:manualLayout>
              </c:layout>
              <c:showVal val="1"/>
            </c:dLbl>
            <c:txPr>
              <a:bodyPr/>
              <a:lstStyle/>
              <a:p>
                <a:pPr>
                  <a:defRPr sz="40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Женщины</c:v>
                </c:pt>
                <c:pt idx="1">
                  <c:v>Мужчины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1">
                  <c:v>42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gradFill>
              <a:gsLst>
                <a:gs pos="0">
                  <a:schemeClr val="accent2">
                    <a:lumMod val="40000"/>
                    <a:lumOff val="60000"/>
                  </a:schemeClr>
                </a:gs>
                <a:gs pos="50000">
                  <a:schemeClr val="accent2">
                    <a:lumMod val="60000"/>
                    <a:lumOff val="40000"/>
                  </a:schemeClr>
                </a:gs>
                <a:gs pos="100000">
                  <a:srgbClr val="FED8FE"/>
                </a:gs>
              </a:gsLst>
              <a:lin ang="5400000" scaled="0"/>
            </a:gradFill>
          </c:spPr>
          <c:dLbls>
            <c:dLbl>
              <c:idx val="0"/>
              <c:layout>
                <c:manualLayout>
                  <c:x val="1.8750000000000003E-2"/>
                  <c:y val="-0.34687500000000016"/>
                </c:manualLayout>
              </c:layout>
              <c:showVal val="1"/>
            </c:dLbl>
            <c:txPr>
              <a:bodyPr/>
              <a:lstStyle/>
              <a:p>
                <a:pPr>
                  <a:defRPr sz="4000"/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Женщины</c:v>
                </c:pt>
                <c:pt idx="1">
                  <c:v>Мужчины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37</c:v>
                </c:pt>
              </c:numCache>
            </c:numRef>
          </c:val>
        </c:ser>
        <c:dLbls>
          <c:showVal val="1"/>
        </c:dLbls>
        <c:shape val="cylinder"/>
        <c:axId val="56656640"/>
        <c:axId val="56658176"/>
        <c:axId val="0"/>
      </c:bar3DChart>
      <c:catAx>
        <c:axId val="56656640"/>
        <c:scaling>
          <c:orientation val="minMax"/>
        </c:scaling>
        <c:axPos val="b"/>
        <c:tickLblPos val="nextTo"/>
        <c:crossAx val="56658176"/>
        <c:crosses val="autoZero"/>
        <c:auto val="1"/>
        <c:lblAlgn val="ctr"/>
        <c:lblOffset val="100"/>
      </c:catAx>
      <c:valAx>
        <c:axId val="566581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66566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dLbls>
          <c:showVal val="1"/>
        </c:dLbls>
        <c:shape val="cylinder"/>
        <c:axId val="57161984"/>
        <c:axId val="57163776"/>
        <c:axId val="0"/>
      </c:bar3DChart>
      <c:catAx>
        <c:axId val="57161984"/>
        <c:scaling>
          <c:orientation val="minMax"/>
        </c:scaling>
        <c:axPos val="b"/>
        <c:tickLblPos val="nextTo"/>
        <c:crossAx val="57163776"/>
        <c:crosses val="autoZero"/>
        <c:auto val="1"/>
        <c:lblAlgn val="ctr"/>
        <c:lblOffset val="100"/>
      </c:catAx>
      <c:valAx>
        <c:axId val="5716377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716198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83EF7A4-F45B-42E5-999E-2B68DF7194D8}" type="datetimeFigureOut">
              <a:rPr lang="ru-RU"/>
              <a:pPr>
                <a:defRPr/>
              </a:pPr>
              <a:t>28.11.2018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ED559E9-CA06-4C1A-910C-8D215C386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01012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0C28F46-93EE-4708-AC25-5666D0FAA5D1}" type="datetimeFigureOut">
              <a:rPr lang="ru-RU"/>
              <a:pPr>
                <a:defRPr/>
              </a:pPr>
              <a:t>28.11.2018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122"/>
            <a:ext cx="5438775" cy="446809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A45F155-323C-46AC-9CC1-EE7106BB0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7262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11/28/2018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24989F-03BF-437E-8BF7-549C79AE4A2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BF467-C822-4782-845C-06AB622D864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A1D339-49C9-4703-852A-9BE39A1EFE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860239-F422-4AFD-82C0-FA1C9AEFDA5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069418-0157-489D-9403-009D087D54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96131E-AC31-4796-A314-26748FB83C1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78166B-075C-4A6E-B5C3-35ECCE3E91D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2CDEB9-04BA-48E3-8414-8B9CFC6D53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9C5031-14FC-41C9-B12D-7C6B5EB680B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5FD6C-58A7-4723-9EF1-36BFCE84F7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1950" y="332656"/>
            <a:ext cx="8401050" cy="6746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50838" y="1600200"/>
            <a:ext cx="8437562" cy="47545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629400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6294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fld id="{6A9447EE-3FB2-4114-80C1-5E9384E2935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1171266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E1FBD-8E65-4EC1-93ED-0F3CF2B9C134}" type="datetimeFigureOut">
              <a:rPr lang="ru-RU" smtClean="0"/>
              <a:pPr/>
              <a:t>28.11.2018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67C2C-E550-428C-B5E6-EC8817DDC9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8213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7DC56A92-E8A4-4692-935E-D0E430EC1B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432" r:id="rId1"/>
    <p:sldLayoutId id="2147485433" r:id="rId2"/>
    <p:sldLayoutId id="2147485434" r:id="rId3"/>
    <p:sldLayoutId id="2147485435" r:id="rId4"/>
    <p:sldLayoutId id="2147485436" r:id="rId5"/>
    <p:sldLayoutId id="2147485437" r:id="rId6"/>
    <p:sldLayoutId id="2147485438" r:id="rId7"/>
    <p:sldLayoutId id="2147485439" r:id="rId8"/>
    <p:sldLayoutId id="2147485440" r:id="rId9"/>
    <p:sldLayoutId id="2147485441" r:id="rId10"/>
    <p:sldLayoutId id="2147485442" r:id="rId11"/>
    <p:sldLayoutId id="2147485443" r:id="rId12"/>
    <p:sldLayoutId id="2147485444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44D91B99EEC42D565238C8FD4B4824F7C001AB4E59D2653731ADF88D7AA49E5EE00217E98259599B344EE139F8596464207230DCF0B81E237B40K" TargetMode="External"/><Relationship Id="rId2" Type="http://schemas.openxmlformats.org/officeDocument/2006/relationships/hyperlink" Target="consultantplus://offline/ref=44D91B99EEC42D565238C8FD4B4824F7C001AB4E59D2653731ADF88D7AA49E5EE00217E08A5209CA7310B868B4126865366E31DC7E46K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consultantplus://offline/ref=44D91B99EEC42D565238C8FD4B4824F7C001AB4E59D2653731ADF88D7AA49E5EE00217E98259599F334EE139F8596464207230DCF0B81E237B40K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Office_Excel3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BFF62-DC37-4336-BC6B-EE490A0DA13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pic>
        <p:nvPicPr>
          <p:cNvPr id="7" name="Picture 5122" descr="заставка-мини-с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914400" y="0"/>
            <a:ext cx="80153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Государственное учреждение - Отделение </a:t>
            </a:r>
            <a:r>
              <a:rPr lang="ru-RU" sz="2000" b="1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Пенсионного фонда Российской Федерации </a:t>
            </a:r>
            <a:r>
              <a:rPr lang="ru-RU" sz="2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 </a:t>
            </a:r>
            <a:r>
              <a:rPr lang="ru-RU" sz="2000" b="1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Санкт-Петербургу и Ленинградской области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Picture 2" descr="C:\Documents and Settings\11110\Мои документы\Презентации\лого_ПФР_2005_wmf\Logo-PFR_2005_без_фона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15875"/>
            <a:ext cx="8255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428596" y="1571612"/>
            <a:ext cx="8358246" cy="4593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ОСНОВНЫЕ ПОЛОЖЕНИЯ ФЕДЕРАЛЬНОГО ЗАКОНА ОТ 03.10.2018 № 350-ФЗ                      «О ВНЕСЕНИИ ИЗМЕНЕНИЙ В ОТДЕЛЬНЫЕ ЗАКОНОДАТЕЛЬНЫЕ АКТЫ РОССИЙСКОЙ ФЕДЕРАЦИИ ПО ВОПРОСАМ НАЗНАЧЕНИЯ И ВЫПЛАТЫ ПЕНСИЙ»</a:t>
            </a: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4624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Повышение пенсионного возраста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6415" y="1922071"/>
            <a:ext cx="19111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Мужчины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66415" y="3928054"/>
            <a:ext cx="2173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Женщины</a:t>
            </a:r>
            <a:endParaRPr lang="ru-RU" sz="2800" dirty="0"/>
          </a:p>
        </p:txBody>
      </p:sp>
      <p:pic>
        <p:nvPicPr>
          <p:cNvPr id="13" name="Picture 9" descr="RY_circl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3882" y="3628708"/>
            <a:ext cx="1108075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LB_circle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28800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LB_circle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0437" y="1628800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RY_circl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0437" y="3628708"/>
            <a:ext cx="1108075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19"/>
          <p:cNvSpPr/>
          <p:nvPr/>
        </p:nvSpPr>
        <p:spPr>
          <a:xfrm>
            <a:off x="3516089" y="1913290"/>
            <a:ext cx="3794348" cy="648072"/>
          </a:xfrm>
          <a:prstGeom prst="rightArrow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03121" y="3858709"/>
            <a:ext cx="3794348" cy="648072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3481957" y="1628800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</a:rPr>
              <a:t>п</a:t>
            </a:r>
            <a:r>
              <a:rPr lang="ru-RU" sz="2200" b="1" dirty="0" smtClean="0">
                <a:solidFill>
                  <a:srgbClr val="0070C0"/>
                </a:solidFill>
              </a:rPr>
              <a:t>енсионный возраст</a:t>
            </a:r>
            <a:endParaRPr lang="ru-RU" sz="2200" b="1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04817" y="4650755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C00000"/>
                </a:solidFill>
              </a:rPr>
              <a:t>п</a:t>
            </a:r>
            <a:r>
              <a:rPr lang="ru-RU" sz="2200" b="1" dirty="0" smtClean="0">
                <a:solidFill>
                  <a:srgbClr val="C00000"/>
                </a:solidFill>
              </a:rPr>
              <a:t>енсионный возраст</a:t>
            </a:r>
            <a:endParaRPr lang="ru-RU" sz="2200" b="1" dirty="0">
              <a:solidFill>
                <a:srgbClr val="C00000"/>
              </a:solidFill>
            </a:endParaRPr>
          </a:p>
        </p:txBody>
      </p:sp>
      <p:pic>
        <p:nvPicPr>
          <p:cNvPr id="24" name="Picture 6" descr="num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387" y="1925259"/>
            <a:ext cx="382225" cy="5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1" descr="num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0883" y="3909496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num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3359" y="1909996"/>
            <a:ext cx="407028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1" descr="num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7918" y="3912790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" descr="num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1577" y="1898599"/>
            <a:ext cx="407028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num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909996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num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4474" y="3928053"/>
            <a:ext cx="382225" cy="5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2" descr="num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7446" y="3912790"/>
            <a:ext cx="407028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4039193" y="2705378"/>
            <a:ext cx="25490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5 лет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539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altLang="ru-RU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Повышение пенсионного возраста</a:t>
            </a:r>
            <a:r>
              <a:rPr lang="ru-RU" sz="3600" kern="0" dirty="0" smtClean="0">
                <a:solidFill>
                  <a:srgbClr val="FF0000"/>
                </a:solidFill>
                <a:effectLst/>
              </a:rPr>
              <a:t/>
            </a:r>
            <a:br>
              <a:rPr lang="ru-RU" sz="3600" kern="0" dirty="0" smtClean="0">
                <a:solidFill>
                  <a:srgbClr val="FF0000"/>
                </a:solidFill>
                <a:effectLst/>
              </a:rPr>
            </a:br>
            <a:endParaRPr kumimoji="0" lang="en-US" sz="4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68760"/>
            <a:ext cx="8568952" cy="3785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Увеличение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пенсионного возраста будет плавным: предусматривается длительный переходный период – с 2019 года по 2028 год для мужчин и женщин, который продлится 10 лет.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Повышение пенсионного возраста на первом этапе затронет мужчин 1959 г.р. и женщин 1964 г.р. Однако для этих граждан предусмотрен выход на пенсию на 6 месяцев раньше нового пенсионного возраста.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 2028 году в возрасте 65 лет выйдут на пенсию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мужчины,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1963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г.р.,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1968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г.р.,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возрасте 60 лет.</a:t>
            </a:r>
          </a:p>
        </p:txBody>
      </p:sp>
    </p:spTree>
    <p:extLst>
      <p:ext uri="{BB962C8B-B14F-4D97-AF65-F5344CB8AC3E}">
        <p14:creationId xmlns:p14="http://schemas.microsoft.com/office/powerpoint/2010/main" xmlns="" val="197945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Страховая пенсия на общих основаниях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-513458" y="2670023"/>
            <a:ext cx="1535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Мужчины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16200000">
            <a:off x="-554816" y="5296574"/>
            <a:ext cx="1563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Женщины</a:t>
            </a:r>
            <a:endParaRPr lang="ru-RU" sz="2400" b="1" dirty="0">
              <a:solidFill>
                <a:srgbClr val="0000FF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19901485"/>
              </p:ext>
            </p:extLst>
          </p:nvPr>
        </p:nvGraphicFramePr>
        <p:xfrm>
          <a:off x="467544" y="1214730"/>
          <a:ext cx="8499839" cy="29950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6616"/>
                <a:gridCol w="2055912"/>
                <a:gridCol w="2019119"/>
                <a:gridCol w="1728192"/>
              </a:tblGrid>
              <a:tr h="4762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Год достижения возраста</a:t>
                      </a:r>
                      <a:br>
                        <a:rPr lang="ru-RU" sz="1800" b="1" u="none" strike="noStrike" dirty="0">
                          <a:effectLst/>
                        </a:rPr>
                      </a:br>
                      <a:r>
                        <a:rPr lang="ru-RU" sz="1800" b="1" u="none" strike="noStrike" dirty="0">
                          <a:effectLst/>
                        </a:rPr>
                        <a:t>60 лет  (</a:t>
                      </a:r>
                      <a:r>
                        <a:rPr lang="ru-RU" sz="1800" b="1" u="none" strike="noStrike" dirty="0" smtClean="0">
                          <a:effectLst/>
                        </a:rPr>
                        <a:t>мужчины) и</a:t>
                      </a:r>
                      <a:r>
                        <a:rPr lang="ru-RU" sz="1800" b="1" u="none" strike="noStrike" dirty="0">
                          <a:effectLst/>
                        </a:rPr>
                        <a:t/>
                      </a:r>
                      <a:br>
                        <a:rPr lang="ru-RU" sz="1800" b="1" u="none" strike="noStrike" dirty="0">
                          <a:effectLst/>
                        </a:rPr>
                      </a:br>
                      <a:r>
                        <a:rPr lang="ru-RU" sz="1800" b="1" u="none" strike="noStrike" dirty="0">
                          <a:effectLst/>
                        </a:rPr>
                        <a:t>55 лет (женщины)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Год рождения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Право на пенсию возникает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6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в возрасте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</a:rPr>
                        <a:t>в году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1959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22302">
                <a:tc v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1959 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1960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 v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1960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794412"/>
              </p:ext>
            </p:extLst>
          </p:nvPr>
        </p:nvGraphicFramePr>
        <p:xfrm>
          <a:off x="485180" y="4581128"/>
          <a:ext cx="8499839" cy="18424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6616"/>
                <a:gridCol w="2055912"/>
                <a:gridCol w="2019119"/>
                <a:gridCol w="1728192"/>
              </a:tblGrid>
              <a:tr h="200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22302">
                <a:tc v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 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1965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 v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1965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лет 6 мес.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ru-RU" sz="16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полугодие)</a:t>
                      </a:r>
                      <a:endParaRPr lang="ru-RU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лет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1967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лет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лет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2257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7" name="Text Box 17"/>
          <p:cNvSpPr txBox="1">
            <a:spLocks noChangeArrowheads="1"/>
          </p:cNvSpPr>
          <p:nvPr/>
        </p:nvSpPr>
        <p:spPr bwMode="gray">
          <a:xfrm>
            <a:off x="3419872" y="4121785"/>
            <a:ext cx="576064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600" b="1" dirty="0" smtClean="0">
                <a:solidFill>
                  <a:srgbClr val="800000"/>
                </a:solidFill>
                <a:latin typeface="Verdana" pitchFamily="34" charset="0"/>
              </a:rPr>
              <a:t>Сохранить действующие условия назначения социальных пенсий коренным малочисленным народам Севера (назначение пенсии в возрасте 55 и 50 лет для мужчин и женщин соответственно) </a:t>
            </a:r>
          </a:p>
          <a:p>
            <a:pPr>
              <a:spcBef>
                <a:spcPct val="50000"/>
              </a:spcBef>
            </a:pPr>
            <a:r>
              <a:rPr lang="ru-RU" altLang="ru-RU" sz="1600" dirty="0" smtClean="0">
                <a:solidFill>
                  <a:srgbClr val="800000"/>
                </a:solidFill>
                <a:latin typeface="Verdana" pitchFamily="34" charset="0"/>
              </a:rPr>
              <a:t>В Ленинградской области </a:t>
            </a:r>
            <a:r>
              <a:rPr lang="ru-RU" altLang="ru-RU" sz="1600" dirty="0">
                <a:solidFill>
                  <a:srgbClr val="800000"/>
                </a:solidFill>
                <a:latin typeface="Verdana" pitchFamily="34" charset="0"/>
              </a:rPr>
              <a:t>п</a:t>
            </a:r>
            <a:r>
              <a:rPr lang="ru-RU" altLang="ru-RU" sz="1600" dirty="0" smtClean="0">
                <a:solidFill>
                  <a:srgbClr val="800000"/>
                </a:solidFill>
                <a:latin typeface="Verdana" pitchFamily="34" charset="0"/>
              </a:rPr>
              <a:t>олучателями социальной пенсии по категории «малочисленные народы Севера» (вепсы) являются 33 гражданина, из них 17 работающих</a:t>
            </a:r>
            <a:endParaRPr lang="ru-RU" altLang="ru-RU" sz="1600" dirty="0">
              <a:solidFill>
                <a:srgbClr val="800000"/>
              </a:solidFill>
              <a:latin typeface="Verdana" pitchFamily="34" charset="0"/>
            </a:endParaRPr>
          </a:p>
          <a:p>
            <a:pPr>
              <a:spcBef>
                <a:spcPct val="50000"/>
              </a:spcBef>
            </a:pPr>
            <a:endParaRPr lang="en-US" altLang="ru-RU" sz="1600" b="1" dirty="0">
              <a:solidFill>
                <a:srgbClr val="800000"/>
              </a:solidFill>
              <a:latin typeface="Verdana" pitchFamily="34" charset="0"/>
            </a:endParaRPr>
          </a:p>
        </p:txBody>
      </p:sp>
      <p:sp>
        <p:nvSpPr>
          <p:cNvPr id="53" name="Text Box 17"/>
          <p:cNvSpPr txBox="1">
            <a:spLocks noChangeArrowheads="1"/>
          </p:cNvSpPr>
          <p:nvPr/>
        </p:nvSpPr>
        <p:spPr bwMode="gray">
          <a:xfrm>
            <a:off x="467544" y="1556792"/>
            <a:ext cx="863932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dirty="0" smtClean="0">
                <a:solidFill>
                  <a:srgbClr val="0000FF"/>
                </a:solidFill>
                <a:latin typeface="Verdana" pitchFamily="34" charset="0"/>
              </a:rPr>
              <a:t>В законе льготы сохранены занятым </a:t>
            </a:r>
            <a:r>
              <a:rPr lang="ru-RU" altLang="ru-RU" sz="1600" b="1" dirty="0" smtClean="0">
                <a:solidFill>
                  <a:srgbClr val="0000FF"/>
                </a:solidFill>
                <a:latin typeface="Verdana" pitchFamily="34" charset="0"/>
              </a:rPr>
              <a:t>на работах с вредными и тяжелыми условиями труда: шахтерам, работникам «горячих цехов», работникам угольной промышленности, черной и цветной металлургии, химических производств, железнодорожной отрасли, чернобыльцам, льготникам по социальным основаниям </a:t>
            </a:r>
            <a:r>
              <a:rPr lang="ru-RU" altLang="ru-RU" sz="1600" dirty="0" smtClean="0">
                <a:solidFill>
                  <a:srgbClr val="0000FF"/>
                </a:solidFill>
                <a:latin typeface="Verdana" pitchFamily="34" charset="0"/>
              </a:rPr>
              <a:t>и т.д.</a:t>
            </a:r>
            <a:endParaRPr lang="en-US" altLang="ru-RU" sz="1600" dirty="0">
              <a:solidFill>
                <a:srgbClr val="0000FF"/>
              </a:solidFill>
              <a:latin typeface="Verdana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636" y="-65132"/>
            <a:ext cx="9144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dirty="0" smtClean="0">
                <a:solidFill>
                  <a:schemeClr val="accent2">
                    <a:lumMod val="75000"/>
                  </a:schemeClr>
                </a:solidFill>
              </a:rPr>
              <a:t>Сохранение права на досрочное пенсионное обеспечение </a:t>
            </a:r>
            <a:endParaRPr lang="ru-RU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2" descr="C:\Users\25062\Desktop\good-technology-vector-png--15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64705" y="2708920"/>
            <a:ext cx="4637031" cy="447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91021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alt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Повышение пенсионного возраста</a:t>
            </a:r>
            <a:br>
              <a:rPr lang="ru-RU" alt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692696"/>
            <a:ext cx="8568952" cy="52629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	</a:t>
            </a:r>
            <a:r>
              <a:rPr lang="ru-RU" sz="1600" dirty="0" smtClean="0"/>
              <a:t>Для </a:t>
            </a:r>
            <a:r>
              <a:rPr lang="ru-RU" sz="1600" dirty="0"/>
              <a:t>педагогических, медицинских и творческих работников досрочные пенсии сохраняются в полном объеме: ужесточения требований по специальному стажу не предусмотрено. Сам стаж сохраняется, но исходя из общего увеличения </a:t>
            </a:r>
            <a:r>
              <a:rPr lang="ru-RU" sz="1600" dirty="0" smtClean="0"/>
              <a:t>возраста</a:t>
            </a:r>
            <a:r>
              <a:rPr lang="ru-RU" sz="1600" dirty="0"/>
              <a:t>, для данных граждан право выхода на досрочную пенсию повышается на 5 лет, с учетом переходного периода.</a:t>
            </a:r>
          </a:p>
          <a:p>
            <a:pPr algn="just"/>
            <a:r>
              <a:rPr lang="ru-RU" sz="1600" dirty="0"/>
              <a:t>	Дата выхода на пенсию будет исчисляться исходя из даты выработки специального стажа и приобретения права на досрочную пенсию. Сейчас данным категориям работников необходимо выработать специальный стаж длительностью от 15 до 30 лет в зависимости от конкретной категории льготника. </a:t>
            </a:r>
          </a:p>
          <a:p>
            <a:pPr algn="just"/>
            <a:r>
              <a:rPr lang="ru-RU" sz="1600" dirty="0"/>
              <a:t>	</a:t>
            </a:r>
            <a:r>
              <a:rPr lang="ru-RU" sz="1600" dirty="0" smtClean="0"/>
              <a:t>Возраст</a:t>
            </a:r>
            <a:r>
              <a:rPr lang="ru-RU" sz="1600" dirty="0"/>
              <a:t>, в котором эти работники   вырабатывают специальный стаж и приобретают право на досрочную пенсию, фиксируется, а реализовать это право </a:t>
            </a:r>
            <a:r>
              <a:rPr lang="ru-RU" sz="1600" dirty="0" smtClean="0"/>
              <a:t>можно </a:t>
            </a:r>
            <a:r>
              <a:rPr lang="ru-RU" sz="1600" dirty="0"/>
              <a:t>будет в период с 2019 по 2028 год и далее с учетом увеличения пенсионного возраста и переходных положений. Т.е. требования к специальному стажу – не меняются, но сам возраст выхода на пенсию будет сдвигаться. </a:t>
            </a:r>
            <a:endParaRPr lang="ru-RU" sz="1600" dirty="0" smtClean="0"/>
          </a:p>
          <a:p>
            <a:pPr algn="just"/>
            <a:endParaRPr lang="ru-RU" sz="1600" dirty="0"/>
          </a:p>
          <a:p>
            <a:pPr algn="just"/>
            <a:r>
              <a:rPr lang="ru-RU" sz="1600" i="1" dirty="0" smtClean="0">
                <a:solidFill>
                  <a:schemeClr val="tx1"/>
                </a:solidFill>
              </a:rPr>
              <a:t>Пример: </a:t>
            </a:r>
            <a:r>
              <a:rPr lang="ru-RU" sz="1600" i="1" dirty="0" smtClean="0">
                <a:solidFill>
                  <a:srgbClr val="7030A0"/>
                </a:solidFill>
              </a:rPr>
              <a:t>Сельским медицинским работникам требуется 25 лет выслуги в учреждениях здравоохранения, независимо от возраста и пола. Если врач больницы выработает необходимый стаж в 2021 году, пенсия ему будет назначена в соответствии с общим темпом повышения пенсионного возраста через три года, то есть в 2024 году.</a:t>
            </a:r>
            <a:endParaRPr lang="ru-RU" sz="1600" i="1" dirty="0">
              <a:solidFill>
                <a:srgbClr val="7030A0"/>
              </a:solidFill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01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alt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Повышение пенсионного </a:t>
            </a:r>
            <a:r>
              <a:rPr lang="ru-RU" altLang="ru-RU" sz="3200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возраста для лиц, замещающих должности госслужащих</a:t>
            </a:r>
            <a:r>
              <a:rPr lang="ru-RU" alt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/>
            </a:r>
            <a:br>
              <a:rPr lang="ru-RU" altLang="ru-RU" sz="32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908720"/>
            <a:ext cx="8568952" cy="6124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</a:t>
            </a:r>
          </a:p>
          <a:p>
            <a:pPr algn="just"/>
            <a:r>
              <a:rPr lang="ru-RU" sz="1400" dirty="0" smtClean="0"/>
              <a:t>В </a:t>
            </a:r>
            <a:r>
              <a:rPr lang="ru-RU" sz="1600" dirty="0" smtClean="0"/>
              <a:t>2017  </a:t>
            </a:r>
            <a:r>
              <a:rPr lang="ru-RU" sz="1600" dirty="0"/>
              <a:t>году начался процесс повышения пенсионного возраста для государственных служащих по полгода в год до 65 лет (мужчины) и до 63 лет (женщины). С 1 января </a:t>
            </a:r>
            <a:r>
              <a:rPr lang="ru-RU" sz="1600" dirty="0" smtClean="0"/>
              <a:t>2021 </a:t>
            </a:r>
            <a:r>
              <a:rPr lang="ru-RU" sz="1600" dirty="0"/>
              <a:t>года увеличится шаг повышения возраста выхода на пенсию – по году в год. П</a:t>
            </a:r>
            <a:r>
              <a:rPr lang="ru-RU" sz="1600" dirty="0" smtClean="0"/>
              <a:t>енсионный </a:t>
            </a:r>
            <a:r>
              <a:rPr lang="ru-RU" sz="1600" dirty="0"/>
              <a:t>возраст для государственных служащих приводится в соответствие с </a:t>
            </a:r>
            <a:r>
              <a:rPr lang="ru-RU" sz="1600" dirty="0" smtClean="0"/>
              <a:t>темпами </a:t>
            </a:r>
            <a:r>
              <a:rPr lang="ru-RU" sz="1600" dirty="0"/>
              <a:t>повышения общеустановленного возраста для всех.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ru-RU" sz="1600" b="0" dirty="0"/>
          </a:p>
          <a:p>
            <a:r>
              <a:rPr lang="ru-RU" sz="1600" b="0" dirty="0"/>
              <a:t>	Мужчины	</a:t>
            </a:r>
            <a:r>
              <a:rPr lang="ru-RU" sz="1600" b="0" dirty="0" smtClean="0"/>
              <a:t>                   Женщины</a:t>
            </a:r>
            <a:r>
              <a:rPr lang="ru-RU" sz="1600" b="0" dirty="0"/>
              <a:t>	</a:t>
            </a:r>
          </a:p>
          <a:p>
            <a:r>
              <a:rPr lang="ru-RU" sz="1600" b="0" dirty="0"/>
              <a:t>2017	</a:t>
            </a:r>
            <a:r>
              <a:rPr lang="ru-RU" sz="1600" b="0" dirty="0" smtClean="0"/>
              <a:t>V </a:t>
            </a:r>
            <a:r>
              <a:rPr lang="ru-RU" sz="1600" b="0" dirty="0">
                <a:hlinkClick r:id=""/>
              </a:rPr>
              <a:t>&lt;*&gt; + 6 месяцев	V + 6 месяцев	</a:t>
            </a:r>
          </a:p>
          <a:p>
            <a:r>
              <a:rPr lang="ru-RU" sz="1600" b="0" dirty="0"/>
              <a:t>2018	V + 12 месяцев	V + 12 месяцев	</a:t>
            </a:r>
          </a:p>
          <a:p>
            <a:r>
              <a:rPr lang="ru-RU" sz="1600" b="0" dirty="0"/>
              <a:t>2019	V + 18 месяцев	V + 18 месяцев	</a:t>
            </a:r>
          </a:p>
          <a:p>
            <a:r>
              <a:rPr lang="ru-RU" sz="1600" b="0" dirty="0"/>
              <a:t>2020	V + 24 месяца	V + 24 месяца	</a:t>
            </a:r>
          </a:p>
          <a:p>
            <a:r>
              <a:rPr lang="ru-RU" sz="1600" b="0" dirty="0"/>
              <a:t>2021	V + 36 месяцев	V + 36 месяцев	</a:t>
            </a:r>
          </a:p>
          <a:p>
            <a:r>
              <a:rPr lang="ru-RU" sz="1600" b="0" dirty="0"/>
              <a:t>2022	V + 48 месяцев	V + 48 месяцев	</a:t>
            </a:r>
          </a:p>
          <a:p>
            <a:r>
              <a:rPr lang="ru-RU" sz="1600" b="0" dirty="0"/>
              <a:t>2023	V + 60 месяцев	V + 60 месяцев	</a:t>
            </a:r>
          </a:p>
          <a:p>
            <a:r>
              <a:rPr lang="ru-RU" sz="1600" b="0" dirty="0"/>
              <a:t>2024	V + 60 месяцев	V + 72 месяца	</a:t>
            </a:r>
          </a:p>
          <a:p>
            <a:r>
              <a:rPr lang="ru-RU" sz="1600" b="0" dirty="0"/>
              <a:t>2025	V + 60 месяцев	V + 84 месяца	</a:t>
            </a:r>
          </a:p>
          <a:p>
            <a:r>
              <a:rPr lang="ru-RU" sz="1600" b="0" dirty="0"/>
              <a:t>2026 </a:t>
            </a:r>
            <a:r>
              <a:rPr lang="ru-RU" sz="1600" b="0" dirty="0" smtClean="0"/>
              <a:t>       V </a:t>
            </a:r>
            <a:r>
              <a:rPr lang="ru-RU" sz="1600" b="0" dirty="0"/>
              <a:t>+ 60 месяцев	V + 96 месяцев</a:t>
            </a:r>
            <a:endParaRPr lang="ru-RU" sz="1600" b="0" dirty="0" smtClean="0"/>
          </a:p>
          <a:p>
            <a:r>
              <a:rPr lang="ru-RU" sz="1100" b="0" dirty="0" smtClean="0"/>
              <a:t>и </a:t>
            </a:r>
            <a:r>
              <a:rPr lang="ru-RU" sz="1100" b="0" dirty="0"/>
              <a:t>последующие годы</a:t>
            </a:r>
            <a:r>
              <a:rPr lang="ru-RU" sz="1600" b="0" dirty="0"/>
              <a:t>		</a:t>
            </a:r>
          </a:p>
          <a:p>
            <a:r>
              <a:rPr lang="ru-RU" sz="1600" b="0" dirty="0" smtClean="0"/>
              <a:t>--------------------------------</a:t>
            </a:r>
            <a:endParaRPr lang="ru-RU" sz="1600" b="0" dirty="0"/>
          </a:p>
          <a:p>
            <a:pPr algn="just"/>
            <a:r>
              <a:rPr lang="ru-RU" sz="1400" b="0" dirty="0"/>
              <a:t>&lt;*&gt; V - возраст, по достижении которого гражданин приобретает право на назначение страховой пенсии по старости в соответствии с </a:t>
            </a:r>
            <a:r>
              <a:rPr lang="ru-RU" sz="1400" b="0" dirty="0">
                <a:hlinkClick r:id="rId2"/>
              </a:rPr>
              <a:t>частью 1 статьи 8 и </a:t>
            </a:r>
            <a:r>
              <a:rPr lang="ru-RU" sz="1400" b="0" dirty="0">
                <a:hlinkClick r:id="rId3"/>
              </a:rPr>
              <a:t>статьями 30 - </a:t>
            </a:r>
            <a:r>
              <a:rPr lang="ru-RU" sz="1400" b="0" dirty="0">
                <a:hlinkClick r:id="rId4"/>
              </a:rPr>
              <a:t>33 настоящего Федерального закона по состоянию на 31 декабря 2016 года.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571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xmlns="" val="2017913826"/>
              </p:ext>
            </p:extLst>
          </p:nvPr>
        </p:nvGraphicFramePr>
        <p:xfrm>
          <a:off x="2195736" y="2348881"/>
          <a:ext cx="6948265" cy="2808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44624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Стаж, дающий право на досрочный </a:t>
            </a:r>
            <a:b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выход на пенсию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xmlns="" val="4055073895"/>
              </p:ext>
            </p:extLst>
          </p:nvPr>
        </p:nvGraphicFramePr>
        <p:xfrm>
          <a:off x="1" y="3300084"/>
          <a:ext cx="539552" cy="3297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 Box 28"/>
          <p:cNvSpPr txBox="1">
            <a:spLocks noChangeArrowheads="1"/>
          </p:cNvSpPr>
          <p:nvPr/>
        </p:nvSpPr>
        <p:spPr bwMode="black">
          <a:xfrm>
            <a:off x="395536" y="1268760"/>
            <a:ext cx="87484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стажа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42 года у мужчин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37 лет у женщин дает</a:t>
            </a:r>
            <a:r>
              <a:rPr lang="ru-RU" sz="1600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smtClean="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возможность выхода на пенсию на 2 года, но не ранее чем в 60 лет (для мужчин) или 55 лет (для женщин)</a:t>
            </a:r>
            <a:endParaRPr lang="en-US" altLang="ru-RU" sz="1600" b="1" i="1" dirty="0"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997838"/>
            <a:ext cx="8424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1600" dirty="0" smtClean="0"/>
          </a:p>
          <a:p>
            <a:pPr algn="just"/>
            <a:r>
              <a:rPr lang="ru-RU" sz="1600" dirty="0" smtClean="0"/>
              <a:t>В </a:t>
            </a:r>
            <a:r>
              <a:rPr lang="ru-RU" sz="1600" dirty="0"/>
              <a:t>этот стаж не включаются «</a:t>
            </a:r>
            <a:r>
              <a:rPr lang="ru-RU" sz="1600" dirty="0" err="1"/>
              <a:t>нестраховые</a:t>
            </a:r>
            <a:r>
              <a:rPr lang="ru-RU" sz="1600" dirty="0"/>
              <a:t>» периоды: служба в армии, время ухода за детьми и т.д. Норма может действовать уже в 2019 году. </a:t>
            </a:r>
            <a:endParaRPr lang="ru-RU" sz="1600" dirty="0" smtClean="0"/>
          </a:p>
          <a:p>
            <a:pPr algn="just"/>
            <a:r>
              <a:rPr lang="ru-RU" sz="1600" i="1" dirty="0" smtClean="0"/>
              <a:t>Например</a:t>
            </a:r>
            <a:r>
              <a:rPr lang="ru-RU" sz="1600" i="1" dirty="0"/>
              <a:t>: </a:t>
            </a:r>
            <a:r>
              <a:rPr lang="ru-RU" sz="1600" i="1" dirty="0">
                <a:solidFill>
                  <a:srgbClr val="7030A0"/>
                </a:solidFill>
              </a:rPr>
              <a:t>15.01.1959 года рождения мужчина вправе уйти на пенсию в 60 лет и 6 месяцев - 15.07.2019. Если имеет стаж 42 года, то выйдет на пенсию в 60 лет 15.01.2019.</a:t>
            </a:r>
          </a:p>
        </p:txBody>
      </p:sp>
    </p:spTree>
    <p:extLst>
      <p:ext uri="{BB962C8B-B14F-4D97-AF65-F5344CB8AC3E}">
        <p14:creationId xmlns:p14="http://schemas.microsoft.com/office/powerpoint/2010/main" xmlns="" val="272396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99593" y="1908121"/>
            <a:ext cx="22322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3 детей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932386" y="3645024"/>
            <a:ext cx="22322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4 детей</a:t>
            </a:r>
            <a:endParaRPr lang="ru-RU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971601" y="5445224"/>
            <a:ext cx="22322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5 детей</a:t>
            </a:r>
            <a:endParaRPr lang="ru-RU" sz="3200" dirty="0"/>
          </a:p>
        </p:txBody>
      </p:sp>
      <p:pic>
        <p:nvPicPr>
          <p:cNvPr id="17" name="Picture 10" descr="LB_circl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0437" y="1628800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трелка вправо 17"/>
          <p:cNvSpPr/>
          <p:nvPr/>
        </p:nvSpPr>
        <p:spPr>
          <a:xfrm>
            <a:off x="3516089" y="1913290"/>
            <a:ext cx="3794348" cy="648072"/>
          </a:xfrm>
          <a:prstGeom prst="rightArrow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481957" y="1628800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</a:rPr>
              <a:t>п</a:t>
            </a:r>
            <a:r>
              <a:rPr lang="ru-RU" sz="2200" b="1" dirty="0" smtClean="0">
                <a:solidFill>
                  <a:srgbClr val="0070C0"/>
                </a:solidFill>
              </a:rPr>
              <a:t>енсионный возраст</a:t>
            </a:r>
            <a:endParaRPr lang="ru-RU" sz="2200" b="1" dirty="0">
              <a:solidFill>
                <a:srgbClr val="0070C0"/>
              </a:solidFill>
            </a:endParaRPr>
          </a:p>
        </p:txBody>
      </p:sp>
      <p:pic>
        <p:nvPicPr>
          <p:cNvPr id="21" name="Picture 11" descr="num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909996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num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9076" y="1913290"/>
            <a:ext cx="473627" cy="62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LB_circl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3812" y="3354888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Стрелка вправо 24"/>
          <p:cNvSpPr/>
          <p:nvPr/>
        </p:nvSpPr>
        <p:spPr>
          <a:xfrm>
            <a:off x="3499464" y="3639378"/>
            <a:ext cx="3794348" cy="648072"/>
          </a:xfrm>
          <a:prstGeom prst="rightArrow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3465332" y="3354888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</a:rPr>
              <a:t>п</a:t>
            </a:r>
            <a:r>
              <a:rPr lang="ru-RU" sz="2200" b="1" dirty="0" smtClean="0">
                <a:solidFill>
                  <a:srgbClr val="0070C0"/>
                </a:solidFill>
              </a:rPr>
              <a:t>енсионный возраст</a:t>
            </a:r>
            <a:endParaRPr lang="ru-RU" sz="2200" b="1" dirty="0">
              <a:solidFill>
                <a:srgbClr val="0070C0"/>
              </a:solidFill>
            </a:endParaRPr>
          </a:p>
        </p:txBody>
      </p:sp>
      <p:pic>
        <p:nvPicPr>
          <p:cNvPr id="27" name="Picture 11" descr="num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7703" y="3636084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LB_circl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60711" y="5161909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Стрелка вправо 28"/>
          <p:cNvSpPr/>
          <p:nvPr/>
        </p:nvSpPr>
        <p:spPr>
          <a:xfrm>
            <a:off x="3566363" y="5446399"/>
            <a:ext cx="3794348" cy="648072"/>
          </a:xfrm>
          <a:prstGeom prst="rightArrow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3532231" y="5161909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</a:rPr>
              <a:t>п</a:t>
            </a:r>
            <a:r>
              <a:rPr lang="ru-RU" sz="2200" b="1" dirty="0" smtClean="0">
                <a:solidFill>
                  <a:srgbClr val="0070C0"/>
                </a:solidFill>
              </a:rPr>
              <a:t>енсионный возраст</a:t>
            </a:r>
            <a:endParaRPr lang="ru-RU" sz="2200" b="1" dirty="0">
              <a:solidFill>
                <a:srgbClr val="0070C0"/>
              </a:solidFill>
            </a:endParaRPr>
          </a:p>
        </p:txBody>
      </p:sp>
      <p:pic>
        <p:nvPicPr>
          <p:cNvPr id="31" name="Picture 11" descr="num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4602" y="5443105"/>
            <a:ext cx="399395" cy="58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num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493631"/>
            <a:ext cx="414664" cy="59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2" descr="num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2285" y="3639378"/>
            <a:ext cx="459693" cy="65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3465332" y="5874310"/>
            <a:ext cx="3828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действующая норма</a:t>
            </a:r>
            <a:endParaRPr lang="ru-RU" sz="2200" b="1" i="1" dirty="0">
              <a:solidFill>
                <a:srgbClr val="C0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23528" y="323945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Досрочные пенсии многодетным матерям 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941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0832" y="-27384"/>
            <a:ext cx="9174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Предоставление права досрочного выхода на пенсию многодетным матерям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39105240"/>
              </p:ext>
            </p:extLst>
          </p:nvPr>
        </p:nvGraphicFramePr>
        <p:xfrm>
          <a:off x="323528" y="1340768"/>
          <a:ext cx="8568952" cy="49986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0517"/>
                <a:gridCol w="2118594"/>
                <a:gridCol w="2227359"/>
                <a:gridCol w="2312482"/>
              </a:tblGrid>
              <a:tr h="472584">
                <a:tc gridSpan="4">
                  <a:txBody>
                    <a:bodyPr/>
                    <a:lstStyle/>
                    <a:p>
                      <a:pPr algn="ctr" fontAlgn="auto"/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ЖЕНЩИНЫ, РОДИВШИЕ И ВОСПИТАВШИЕ ДО 8-ЛЕТНЕГО ВОЗРАСТА 3-Х ДЕТЕЙ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52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повышения возраста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рождения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назначения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55+1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b"/>
                </a:tc>
              </a:tr>
              <a:tr h="206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55+2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 gridSpan="4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495826">
                <a:tc gridSpan="4">
                  <a:txBody>
                    <a:bodyPr/>
                    <a:lstStyle/>
                    <a:p>
                      <a:pPr algn="ctr" fontAlgn="auto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r>
                        <a:rPr lang="ru-RU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ЕНЩИНЫ, РОДИВШИЕ И ВОСПИТАВШИЕ ДО 8-ЛЕТНЕГО ВОЗРАСТА 4-Х ДЕТЕЙ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75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повышения возраста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рождения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возраст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назначения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55+1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b"/>
                </a:tc>
              </a:tr>
              <a:tr h="206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1967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  <a:tr h="209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747" marR="7747" marT="7747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9701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7468" y="4651296"/>
            <a:ext cx="17235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5136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496" y="5428381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пенсионера, проживающих в сельской местности и имеющих необходимый «сельский» стаж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4502" y="4651296"/>
            <a:ext cx="17235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4582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97176" y="5628631"/>
            <a:ext cx="32893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из них неработающих 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1268760"/>
            <a:ext cx="807345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Вступление в силу нормы о «селе»                  с 01.01.2019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Text Box 28"/>
          <p:cNvSpPr txBox="1">
            <a:spLocks noChangeArrowheads="1"/>
          </p:cNvSpPr>
          <p:nvPr/>
        </p:nvSpPr>
        <p:spPr bwMode="black">
          <a:xfrm>
            <a:off x="115568" y="2276872"/>
            <a:ext cx="896876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ru-RU" altLang="ru-RU" sz="2400" i="1" dirty="0" smtClean="0">
                <a:solidFill>
                  <a:srgbClr val="0000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Установление 25% повышения фиксированной выплаты к страховой пенсии для неработающих пенсионеров, живущих в селе, у которых есть не менее 30 лет стажа в сельском хозяйстве</a:t>
            </a:r>
            <a:endParaRPr lang="en-US" altLang="ru-RU" sz="2400" i="1" dirty="0">
              <a:solidFill>
                <a:srgbClr val="0000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59664" y="9118"/>
            <a:ext cx="9144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b="1" dirty="0" smtClean="0">
                <a:solidFill>
                  <a:schemeClr val="accent2">
                    <a:lumMod val="75000"/>
                  </a:schemeClr>
                </a:solidFill>
              </a:rPr>
              <a:t>Меры социальной поддержки «сельским» жителям</a:t>
            </a:r>
            <a:endParaRPr lang="en-US" sz="38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36512" y="3861048"/>
            <a:ext cx="9144000" cy="0"/>
          </a:xfrm>
          <a:prstGeom prst="line">
            <a:avLst/>
          </a:prstGeom>
          <a:ln w="254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-24686" y="3995772"/>
            <a:ext cx="916868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</a:rPr>
              <a:t>Данные по состоянию на 01.11.2018</a:t>
            </a:r>
            <a:endParaRPr lang="ru-RU" sz="2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324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446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Индексация страховой пенсии</a:t>
            </a: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</a:rPr>
              <a:t>c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2019 года по 2024 год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gray">
          <a:xfrm>
            <a:off x="323528" y="1243786"/>
            <a:ext cx="8496944" cy="2329230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295469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/>
              <a:t>В результате проведенных мероприятий </a:t>
            </a:r>
            <a:r>
              <a:rPr lang="ru-RU" sz="2400" b="1" u="sng" dirty="0" smtClean="0"/>
              <a:t>средний размер страховой пенсии</a:t>
            </a:r>
            <a:r>
              <a:rPr lang="ru-RU" sz="2400" b="1" dirty="0" smtClean="0"/>
              <a:t> для неработающих пенсионеров  </a:t>
            </a:r>
            <a:r>
              <a:rPr lang="ru-RU" sz="2400" b="1" dirty="0" smtClean="0">
                <a:solidFill>
                  <a:srgbClr val="FF0000"/>
                </a:solidFill>
              </a:rPr>
              <a:t>увеличивается ежегодно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на 1 000 рублей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/>
              <a:t>(в зависимости от стажа и заработной платы пенсионера)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AutoShape 23"/>
          <p:cNvSpPr>
            <a:spLocks noChangeArrowheads="1"/>
          </p:cNvSpPr>
          <p:nvPr/>
        </p:nvSpPr>
        <p:spPr bwMode="gray">
          <a:xfrm>
            <a:off x="543104" y="3717032"/>
            <a:ext cx="8061344" cy="1944216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8900000" scaled="1"/>
          </a:gradFill>
          <a:ln>
            <a:noFill/>
          </a:ln>
          <a:effectLst/>
        </p:spPr>
        <p:txBody>
          <a:bodyPr wrap="square" anchor="ctr"/>
          <a:lstStyle/>
          <a:p>
            <a:pPr algn="ctr">
              <a:defRPr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Например, годовой доход в 2019 году</a:t>
            </a:r>
          </a:p>
          <a:p>
            <a:pPr algn="ctr">
              <a:defRPr/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больше на 12 000 рублей,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чем в 2018 году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496" y="5949280"/>
            <a:ext cx="9108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Гарантии по этому увеличению закрепляются Законом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091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446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Индексация страховой пенсии</a:t>
            </a: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</a:rPr>
              <a:t>c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2019 года по 2024 год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gray">
          <a:xfrm>
            <a:off x="323528" y="1243786"/>
            <a:ext cx="8496944" cy="2329230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295469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/>
              <a:t>Размер страховой пенсии в 2019 - 2024 годах будет корректироваться с 1 января каждого года. С</a:t>
            </a:r>
            <a:r>
              <a:rPr lang="ru-RU" sz="2000" dirty="0" smtClean="0"/>
              <a:t>тоимость </a:t>
            </a:r>
            <a:r>
              <a:rPr lang="ru-RU" sz="2000" dirty="0"/>
              <a:t>одного пенсионного коэффициента </a:t>
            </a:r>
            <a:r>
              <a:rPr lang="ru-RU" sz="2000" dirty="0">
                <a:solidFill>
                  <a:srgbClr val="FF0000"/>
                </a:solidFill>
              </a:rPr>
              <a:t>в 2019 году </a:t>
            </a:r>
            <a:r>
              <a:rPr lang="ru-RU" sz="2000" dirty="0"/>
              <a:t>устанавливается в размере, равном </a:t>
            </a:r>
            <a:r>
              <a:rPr lang="ru-RU" sz="2000" dirty="0" smtClean="0">
                <a:solidFill>
                  <a:srgbClr val="FF0000"/>
                </a:solidFill>
              </a:rPr>
              <a:t>87 </a:t>
            </a:r>
            <a:r>
              <a:rPr lang="ru-RU" sz="2000" dirty="0">
                <a:solidFill>
                  <a:srgbClr val="FF0000"/>
                </a:solidFill>
              </a:rPr>
              <a:t>руб. 24 коп.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FF0000"/>
                </a:solidFill>
              </a:rPr>
              <a:t>в 2020 году - 93 руб. 00 коп.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FF0000"/>
                </a:solidFill>
              </a:rPr>
              <a:t>в 2021 году - 98 руб. 86 коп., в 2022 году - 104 руб.                                      69 коп., в 2023 году - 110 руб. 55 коп., в 2024 году - 116 руб. 63 коп.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0" name="AutoShape 23"/>
          <p:cNvSpPr>
            <a:spLocks noChangeArrowheads="1"/>
          </p:cNvSpPr>
          <p:nvPr/>
        </p:nvSpPr>
        <p:spPr bwMode="gray">
          <a:xfrm>
            <a:off x="395536" y="3717032"/>
            <a:ext cx="8208912" cy="2755468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8900000" scaled="1"/>
          </a:gradFill>
          <a:ln>
            <a:noFill/>
          </a:ln>
          <a:effectLst/>
        </p:spPr>
        <p:txBody>
          <a:bodyPr wrap="square" anchor="ctr"/>
          <a:lstStyle/>
          <a:p>
            <a:pPr algn="ctr">
              <a:defRPr/>
            </a:pPr>
            <a:r>
              <a:rPr lang="ru-RU" dirty="0" smtClean="0"/>
              <a:t>Размер </a:t>
            </a:r>
            <a:r>
              <a:rPr lang="ru-RU" dirty="0"/>
              <a:t>фиксированной выплаты к страховой пенсии по старости, будет также индексироваться с 1 января каждого года. </a:t>
            </a:r>
            <a:r>
              <a:rPr lang="ru-RU" dirty="0" smtClean="0">
                <a:solidFill>
                  <a:srgbClr val="FF0000"/>
                </a:solidFill>
              </a:rPr>
              <a:t>С </a:t>
            </a:r>
            <a:r>
              <a:rPr lang="ru-RU" dirty="0">
                <a:solidFill>
                  <a:srgbClr val="FF0000"/>
                </a:solidFill>
              </a:rPr>
              <a:t>1 января 2019 года</a:t>
            </a:r>
            <a:r>
              <a:rPr lang="ru-RU" dirty="0"/>
              <a:t> размер фиксированной выплаты устанавливается в сумме, равной - </a:t>
            </a:r>
            <a:r>
              <a:rPr lang="ru-RU" dirty="0">
                <a:solidFill>
                  <a:srgbClr val="FF0000"/>
                </a:solidFill>
              </a:rPr>
              <a:t>5334 руб. 19 коп.</a:t>
            </a:r>
            <a:r>
              <a:rPr lang="ru-RU" dirty="0"/>
              <a:t>, </a:t>
            </a:r>
            <a:r>
              <a:rPr lang="ru-RU" dirty="0">
                <a:solidFill>
                  <a:srgbClr val="FF0000"/>
                </a:solidFill>
              </a:rPr>
              <a:t>с 1 января 2020 года - 5686 руб. 25 коп., с 1 января 2021 года - 6044 руб. 48 коп., с 1 января 2022 года - 6401 руб. 10 коп., с 1 января 2023 года - 6759 руб.                                  56 коп., с 1 января 2024 года - 7131 руб. 34 коп.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87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altLang="ru-RU" sz="3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Предоставление льгот лицам, предпенсионного возраста</a:t>
            </a:r>
            <a:endParaRPr kumimoji="0" lang="en-US" sz="3600" b="0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68760"/>
            <a:ext cx="8568952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499592"/>
            <a:ext cx="806489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endParaRPr lang="ru-RU" sz="2400" dirty="0" smtClean="0"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FF0000"/>
                </a:solidFill>
              </a:rPr>
              <a:t>Сохранение </a:t>
            </a:r>
            <a:r>
              <a:rPr lang="ru-RU" sz="2800" dirty="0">
                <a:solidFill>
                  <a:srgbClr val="FF0000"/>
                </a:solidFill>
              </a:rPr>
              <a:t>федеральных и региональных </a:t>
            </a:r>
            <a:r>
              <a:rPr lang="ru-RU" sz="2800" dirty="0" smtClean="0">
                <a:solidFill>
                  <a:srgbClr val="FF0000"/>
                </a:solidFill>
              </a:rPr>
              <a:t>льгот. </a:t>
            </a:r>
            <a:r>
              <a:rPr lang="ru-RU" sz="2800" dirty="0">
                <a:solidFill>
                  <a:srgbClr val="FF0000"/>
                </a:solidFill>
              </a:rPr>
              <a:t>Каждый субъект принимает свои льготы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Tx/>
              <a:buChar char="-"/>
            </a:pPr>
            <a:r>
              <a:rPr lang="ru-RU" sz="2800" dirty="0" smtClean="0">
                <a:solidFill>
                  <a:srgbClr val="FF0000"/>
                </a:solidFill>
              </a:rPr>
              <a:t>Гарантии </a:t>
            </a:r>
            <a:r>
              <a:rPr lang="ru-RU" sz="2800" dirty="0">
                <a:solidFill>
                  <a:srgbClr val="FF0000"/>
                </a:solidFill>
              </a:rPr>
              <a:t>по диспансеризации, занятости, а также уголовного преследования работодателей за необоснованный отказ гражданам предпенсионного возраста в приеме на работу и за необоснованное увольнение указанных лиц </a:t>
            </a:r>
            <a:endParaRPr lang="ru-RU" sz="2800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6063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7944" y="1988840"/>
            <a:ext cx="4824536" cy="122413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6700" y="1916832"/>
            <a:ext cx="4001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Лица, соответствующие условиям необходимым для назначения пенсии в соответствии с законодательством Российской Федерации, действовавшим на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31.12.2018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4008" y="2176408"/>
            <a:ext cx="42484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bg1"/>
                </a:solidFill>
              </a:rPr>
              <a:t>ПРЕДОСТАВЛЕНИЕ ФЕДЕРАЛЬНЫХ ЛЬГОТ</a:t>
            </a:r>
            <a:endParaRPr lang="ru-RU" sz="26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25062\Desktop\174544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1200" y="1419158"/>
            <a:ext cx="1514500" cy="15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067944" y="3354060"/>
            <a:ext cx="455291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600" b="1" dirty="0" smtClean="0">
                <a:solidFill>
                  <a:srgbClr val="C00000"/>
                </a:solidFill>
              </a:rPr>
              <a:t>по налогу на недвижимость</a:t>
            </a:r>
          </a:p>
          <a:p>
            <a:pPr marL="285750" indent="-285750">
              <a:buFontTx/>
              <a:buChar char="-"/>
            </a:pPr>
            <a:r>
              <a:rPr lang="ru-RU" sz="2600" b="1" dirty="0" smtClean="0">
                <a:solidFill>
                  <a:srgbClr val="C00000"/>
                </a:solidFill>
              </a:rPr>
              <a:t>по налогу на землю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12" name="AutoShape 35"/>
          <p:cNvSpPr>
            <a:spLocks noChangeArrowheads="1"/>
          </p:cNvSpPr>
          <p:nvPr/>
        </p:nvSpPr>
        <p:spPr bwMode="gray">
          <a:xfrm>
            <a:off x="221040" y="4509120"/>
            <a:ext cx="8671440" cy="1728192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square" anchor="ctr"/>
          <a:lstStyle/>
          <a:p>
            <a:pPr algn="ctr"/>
            <a:r>
              <a:rPr lang="ru-RU" sz="2800" b="1" dirty="0" smtClean="0"/>
              <a:t>То есть еще до выхода на пенсию они уже не будут платить налог на дом, квартиру или садовый участок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323945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Сохранение федеральных льгот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426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95936" y="1772816"/>
            <a:ext cx="4896544" cy="122413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644008" y="1960384"/>
            <a:ext cx="42484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 smtClean="0">
                <a:solidFill>
                  <a:schemeClr val="bg1"/>
                </a:solidFill>
              </a:rPr>
              <a:t>ПРЕДОСТАВЛЕНИЕ РЕГИОНАЛЬНЫХ ЛЬГОТ</a:t>
            </a:r>
            <a:endParaRPr lang="ru-RU" sz="2600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Users\25062\Desktop\174544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1200" y="1203134"/>
            <a:ext cx="1514500" cy="15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35"/>
          <p:cNvSpPr>
            <a:spLocks noChangeArrowheads="1"/>
          </p:cNvSpPr>
          <p:nvPr/>
        </p:nvSpPr>
        <p:spPr bwMode="gray">
          <a:xfrm>
            <a:off x="221040" y="3789040"/>
            <a:ext cx="8671440" cy="1728192"/>
          </a:xfrm>
          <a:prstGeom prst="roundRect">
            <a:avLst>
              <a:gd name="adj" fmla="val 4639"/>
            </a:avLst>
          </a:prstGeom>
          <a:gradFill rotWithShape="1">
            <a:gsLst>
              <a:gs pos="0">
                <a:srgbClr val="D7D7D7">
                  <a:gamma/>
                  <a:tint val="4314"/>
                  <a:invGamma/>
                </a:srgbClr>
              </a:gs>
              <a:gs pos="100000">
                <a:srgbClr val="D7D7D7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square" anchor="ctr"/>
          <a:lstStyle/>
          <a:p>
            <a:pPr marL="342900" indent="-342900">
              <a:buFontTx/>
              <a:buChar char="-"/>
            </a:pPr>
            <a:r>
              <a:rPr lang="ru-RU" sz="2000" b="1" dirty="0" smtClean="0">
                <a:solidFill>
                  <a:srgbClr val="C00000"/>
                </a:solidFill>
              </a:rPr>
              <a:t>льготы по бесплатному проезду в общественном транспорте</a:t>
            </a:r>
          </a:p>
          <a:p>
            <a:pPr marL="342900" indent="-342900">
              <a:buFontTx/>
              <a:buChar char="-"/>
            </a:pPr>
            <a:r>
              <a:rPr lang="ru-RU" sz="2000" b="1" dirty="0" smtClean="0">
                <a:solidFill>
                  <a:srgbClr val="C00000"/>
                </a:solidFill>
              </a:rPr>
              <a:t>льготы на ЖКХ</a:t>
            </a:r>
          </a:p>
          <a:p>
            <a:pPr marL="342900" indent="-342900">
              <a:buFontTx/>
              <a:buChar char="-"/>
            </a:pPr>
            <a:r>
              <a:rPr lang="ru-RU" sz="2000" b="1" dirty="0">
                <a:solidFill>
                  <a:srgbClr val="C00000"/>
                </a:solidFill>
              </a:rPr>
              <a:t>льготы </a:t>
            </a:r>
            <a:r>
              <a:rPr lang="ru-RU" sz="2000" b="1" dirty="0" smtClean="0">
                <a:solidFill>
                  <a:srgbClr val="C00000"/>
                </a:solidFill>
              </a:rPr>
              <a:t>при капремонте домов</a:t>
            </a:r>
          </a:p>
          <a:p>
            <a:pPr marL="342900" indent="-342900">
              <a:buFontTx/>
              <a:buChar char="-"/>
            </a:pPr>
            <a:r>
              <a:rPr lang="ru-RU" sz="2000" b="1" dirty="0">
                <a:solidFill>
                  <a:srgbClr val="C00000"/>
                </a:solidFill>
              </a:rPr>
              <a:t>льготы </a:t>
            </a:r>
            <a:r>
              <a:rPr lang="ru-RU" sz="2000" b="1" dirty="0" smtClean="0">
                <a:solidFill>
                  <a:srgbClr val="C00000"/>
                </a:solidFill>
              </a:rPr>
              <a:t>при газификации</a:t>
            </a:r>
          </a:p>
          <a:p>
            <a:pPr marL="342900" indent="-342900">
              <a:buFontTx/>
              <a:buChar char="-"/>
            </a:pPr>
            <a:r>
              <a:rPr lang="ru-RU" sz="2000" b="1" dirty="0">
                <a:solidFill>
                  <a:srgbClr val="C00000"/>
                </a:solidFill>
              </a:rPr>
              <a:t>льготы </a:t>
            </a:r>
            <a:r>
              <a:rPr lang="ru-RU" sz="2000" b="1" dirty="0" smtClean="0">
                <a:solidFill>
                  <a:srgbClr val="C00000"/>
                </a:solidFill>
              </a:rPr>
              <a:t>при покупке медикаментов и др.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323945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Сохранение региональных льгот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5240" y="1674674"/>
            <a:ext cx="40111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Лица, достигшие возраста 60 и 55 лет, и (или) соответствующие условиям необходимым для назначения пенсии в соответствии с законодательством Российской Федерации, действовавшим </a:t>
            </a:r>
            <a:b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на 31.12.2018</a:t>
            </a:r>
          </a:p>
        </p:txBody>
      </p:sp>
    </p:spTree>
    <p:extLst>
      <p:ext uri="{BB962C8B-B14F-4D97-AF65-F5344CB8AC3E}">
        <p14:creationId xmlns:p14="http://schemas.microsoft.com/office/powerpoint/2010/main" xmlns="" val="213674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23528" y="323945"/>
            <a:ext cx="8496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Сохранение региональных льгот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0795837"/>
              </p:ext>
            </p:extLst>
          </p:nvPr>
        </p:nvGraphicFramePr>
        <p:xfrm>
          <a:off x="1691680" y="909638"/>
          <a:ext cx="5760639" cy="5038725"/>
        </p:xfrm>
        <a:graphic>
          <a:graphicData uri="http://schemas.openxmlformats.org/presentationml/2006/ole">
            <p:oleObj spid="_x0000_s2056" name="Лист" r:id="rId3" imgW="4362366" imgH="5038738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2225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lv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altLang="ru-RU" sz="3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Предоставление льгот лицам, предпенсионного возраста</a:t>
            </a:r>
            <a:endParaRPr kumimoji="0" lang="en-US" sz="3600" b="0" i="0" u="none" strike="noStrike" kern="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68760"/>
            <a:ext cx="8568952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3"/>
          <p:cNvSpPr>
            <a:spLocks noChangeArrowheads="1"/>
          </p:cNvSpPr>
          <p:nvPr/>
        </p:nvSpPr>
        <p:spPr bwMode="gray">
          <a:xfrm>
            <a:off x="431540" y="1756320"/>
            <a:ext cx="8208912" cy="4264967"/>
          </a:xfrm>
          <a:prstGeom prst="bevel">
            <a:avLst>
              <a:gd name="adj" fmla="val 2481"/>
            </a:avLst>
          </a:prstGeom>
          <a:gradFill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8900000" scaled="1"/>
          </a:gradFill>
          <a:ln>
            <a:noFill/>
          </a:ln>
          <a:effectLst/>
        </p:spPr>
        <p:txBody>
          <a:bodyPr wrap="square" anchor="ctr"/>
          <a:lstStyle/>
          <a:p>
            <a:pPr algn="just">
              <a:defRPr/>
            </a:pPr>
            <a:r>
              <a:rPr lang="ru-RU" sz="2400" dirty="0">
                <a:solidFill>
                  <a:srgbClr val="FF0000"/>
                </a:solidFill>
              </a:rPr>
              <a:t>Г</a:t>
            </a:r>
            <a:r>
              <a:rPr lang="ru-RU" sz="2400" dirty="0" smtClean="0">
                <a:solidFill>
                  <a:srgbClr val="FF0000"/>
                </a:solidFill>
              </a:rPr>
              <a:t>арантии </a:t>
            </a:r>
            <a:r>
              <a:rPr lang="ru-RU" sz="2400" dirty="0">
                <a:solidFill>
                  <a:srgbClr val="FF0000"/>
                </a:solidFill>
              </a:rPr>
              <a:t>по диспансеризации, занятости, а также уголовного преследования работодателей за необоснованный отказ гражданам предпенсионного возраста в приеме на работу и за необоснованное увольнение указанных </a:t>
            </a:r>
            <a:r>
              <a:rPr lang="ru-RU" sz="2400" dirty="0" smtClean="0">
                <a:solidFill>
                  <a:srgbClr val="FF0000"/>
                </a:solidFill>
              </a:rPr>
              <a:t>лиц</a:t>
            </a:r>
            <a:r>
              <a:rPr lang="ru-RU" sz="2400" dirty="0" smtClean="0"/>
              <a:t> предоставляются лицам, </a:t>
            </a:r>
            <a:r>
              <a:rPr lang="ru-RU" sz="2400" dirty="0"/>
              <a:t>которые не более чем через пять лет достигнут пенсионного возраста, установленного Федеральным законом № 350-ФЗ (с учетом переходного периода)</a:t>
            </a:r>
            <a:endParaRPr lang="ru-RU" sz="2400" dirty="0">
              <a:solidFill>
                <a:srgbClr val="FF0000"/>
              </a:solidFill>
            </a:endParaRPr>
          </a:p>
          <a:p>
            <a:pPr algn="ctr">
              <a:defRPr/>
            </a:pP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541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9939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Взаимодействие с Комитетом по труду и занятости населения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4" name="AutoShape 3"/>
          <p:cNvSpPr>
            <a:spLocks noChangeArrowheads="1"/>
          </p:cNvSpPr>
          <p:nvPr/>
        </p:nvSpPr>
        <p:spPr bwMode="gray">
          <a:xfrm>
            <a:off x="3461597" y="1196752"/>
            <a:ext cx="5521361" cy="1944216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gray">
          <a:xfrm>
            <a:off x="3635895" y="1253629"/>
            <a:ext cx="5256585" cy="1887339"/>
          </a:xfrm>
          <a:prstGeom prst="roundRect">
            <a:avLst>
              <a:gd name="adj" fmla="val 7912"/>
            </a:avLst>
          </a:prstGeom>
          <a:gradFill rotWithShape="1">
            <a:gsLst>
              <a:gs pos="0">
                <a:schemeClr val="accent1">
                  <a:gamma/>
                  <a:tint val="38039"/>
                  <a:invGamma/>
                </a:schemeClr>
              </a:gs>
              <a:gs pos="100000">
                <a:schemeClr val="accent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AutoShape 13"/>
          <p:cNvSpPr>
            <a:spLocks noChangeArrowheads="1"/>
          </p:cNvSpPr>
          <p:nvPr/>
        </p:nvSpPr>
        <p:spPr bwMode="gray">
          <a:xfrm>
            <a:off x="69578" y="1606121"/>
            <a:ext cx="2207741" cy="504056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7" name="AutoShape 16"/>
          <p:cNvSpPr>
            <a:spLocks noChangeArrowheads="1"/>
          </p:cNvSpPr>
          <p:nvPr/>
        </p:nvSpPr>
        <p:spPr bwMode="blackGray">
          <a:xfrm rot="10806395" flipH="1" flipV="1">
            <a:off x="1997234" y="1495436"/>
            <a:ext cx="1446213" cy="755650"/>
          </a:xfrm>
          <a:prstGeom prst="rightArrow">
            <a:avLst>
              <a:gd name="adj1" fmla="val 46509"/>
              <a:gd name="adj2" fmla="val 42052"/>
            </a:avLst>
          </a:pr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3422" y="1617733"/>
            <a:ext cx="230425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00FF"/>
                </a:solidFill>
              </a:rPr>
              <a:t>СМЭВ</a:t>
            </a:r>
            <a:endParaRPr lang="ru-RU" sz="26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51920" y="1268760"/>
            <a:ext cx="45818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dirty="0"/>
              <a:t>с</a:t>
            </a:r>
            <a:r>
              <a:rPr lang="ru-RU" sz="2400" b="1" dirty="0" smtClean="0"/>
              <a:t>ведения о стаже;</a:t>
            </a:r>
          </a:p>
          <a:p>
            <a:pPr marL="342900" indent="-342900">
              <a:buFontTx/>
              <a:buChar char="-"/>
            </a:pPr>
            <a:r>
              <a:rPr lang="ru-RU" sz="2400" dirty="0"/>
              <a:t>с</a:t>
            </a:r>
            <a:r>
              <a:rPr lang="ru-RU" sz="2400" dirty="0" smtClean="0"/>
              <a:t>ведения об отнесении к категории лиц, предпенсионного возраста</a:t>
            </a:r>
            <a:endParaRPr lang="ru-RU" sz="2400" b="1" dirty="0"/>
          </a:p>
        </p:txBody>
      </p:sp>
      <p:sp>
        <p:nvSpPr>
          <p:cNvPr id="44" name="AutoShape 3"/>
          <p:cNvSpPr>
            <a:spLocks noChangeArrowheads="1"/>
          </p:cNvSpPr>
          <p:nvPr/>
        </p:nvSpPr>
        <p:spPr bwMode="gray">
          <a:xfrm>
            <a:off x="3461597" y="3548757"/>
            <a:ext cx="5521361" cy="1670554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" name="AutoShape 4"/>
          <p:cNvSpPr>
            <a:spLocks noChangeArrowheads="1"/>
          </p:cNvSpPr>
          <p:nvPr/>
        </p:nvSpPr>
        <p:spPr bwMode="gray">
          <a:xfrm>
            <a:off x="3652001" y="3632894"/>
            <a:ext cx="5258038" cy="1494680"/>
          </a:xfrm>
          <a:prstGeom prst="roundRect">
            <a:avLst>
              <a:gd name="adj" fmla="val 7912"/>
            </a:avLst>
          </a:prstGeom>
          <a:gradFill rotWithShape="1">
            <a:gsLst>
              <a:gs pos="0">
                <a:schemeClr val="accent1">
                  <a:gamma/>
                  <a:tint val="38039"/>
                  <a:invGamma/>
                </a:schemeClr>
              </a:gs>
              <a:gs pos="100000">
                <a:schemeClr val="accent1">
                  <a:alpha val="50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6" name="AutoShape 13"/>
          <p:cNvSpPr>
            <a:spLocks noChangeArrowheads="1"/>
          </p:cNvSpPr>
          <p:nvPr/>
        </p:nvSpPr>
        <p:spPr bwMode="gray">
          <a:xfrm>
            <a:off x="73422" y="4016132"/>
            <a:ext cx="2203897" cy="853027"/>
          </a:xfrm>
          <a:prstGeom prst="roundRect">
            <a:avLst>
              <a:gd name="adj" fmla="val 8014"/>
            </a:avLst>
          </a:prstGeom>
          <a:solidFill>
            <a:srgbClr val="F8F8F8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7" name="AutoShape 16"/>
          <p:cNvSpPr>
            <a:spLocks noChangeArrowheads="1"/>
          </p:cNvSpPr>
          <p:nvPr/>
        </p:nvSpPr>
        <p:spPr bwMode="blackGray">
          <a:xfrm rot="10806395" flipH="1" flipV="1">
            <a:off x="1997234" y="3896141"/>
            <a:ext cx="1446213" cy="755650"/>
          </a:xfrm>
          <a:prstGeom prst="rightArrow">
            <a:avLst>
              <a:gd name="adj1" fmla="val 46509"/>
              <a:gd name="adj2" fmla="val 42052"/>
            </a:avLst>
          </a:pr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90242" y="4021939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</a:rPr>
              <a:t>Соглашение об информационном взаимодействии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816423" y="3356992"/>
            <a:ext cx="51480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/>
          </a:p>
          <a:p>
            <a:endParaRPr lang="ru-RU" sz="1600" b="1" dirty="0" smtClean="0"/>
          </a:p>
          <a:p>
            <a:r>
              <a:rPr lang="ru-RU" sz="2400" b="1" dirty="0" smtClean="0"/>
              <a:t>Сведения </a:t>
            </a:r>
            <a:r>
              <a:rPr lang="ru-RU" sz="2400" dirty="0"/>
              <a:t>об отнесении к категории лиц, предпенсионного возраста</a:t>
            </a:r>
          </a:p>
          <a:p>
            <a:endParaRPr lang="ru-RU" sz="16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0" y="5550331"/>
            <a:ext cx="9108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Соглашение об информационном взаимодействии заключается между Комитетами и Отделением (альтернатива взаимодействия с органами занятости)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616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Взаимодействие 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с органами социальной защиты населения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kern="0" dirty="0" smtClean="0">
                <a:solidFill>
                  <a:srgbClr val="00CC99">
                    <a:lumMod val="75000"/>
                  </a:srgbClr>
                </a:solidFill>
                <a:effectLst/>
              </a:rPr>
              <a:t/>
            </a:r>
            <a:br>
              <a:rPr lang="ru-RU" sz="2800" kern="0" dirty="0" smtClean="0">
                <a:solidFill>
                  <a:srgbClr val="00CC99">
                    <a:lumMod val="75000"/>
                  </a:srgbClr>
                </a:solidFill>
                <a:effectLst/>
              </a:rPr>
            </a:b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68760"/>
            <a:ext cx="8568952" cy="40318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сообщениям Комитета по социальной защите населения Ленинградской области и Комитета по социальной политике Санкт-Петербурга истребование сведений об отнесении граждан к категории «лица, предпенсионного возраста» от органов Пенсионного фонда РФ  не требуется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4908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9144000" cy="638175"/>
          </a:xfrm>
          <a:prstGeom prst="rect">
            <a:avLst/>
          </a:prstGeom>
          <a:effectLst/>
        </p:spPr>
        <p:txBody>
          <a:bodyPr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/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Взаимодействие </a:t>
            </a: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 с работодателями</a:t>
            </a:r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>
                <a:solidFill>
                  <a:srgbClr val="FF0000"/>
                </a:solidFill>
              </a:rPr>
              <a:t/>
            </a: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800" kern="0" dirty="0" smtClean="0">
                <a:solidFill>
                  <a:srgbClr val="00CC99">
                    <a:lumMod val="75000"/>
                  </a:srgbClr>
                </a:solidFill>
                <a:effectLst/>
              </a:rPr>
              <a:t/>
            </a:r>
            <a:br>
              <a:rPr lang="ru-RU" sz="2800" kern="0" dirty="0" smtClean="0">
                <a:solidFill>
                  <a:srgbClr val="00CC99">
                    <a:lumMod val="75000"/>
                  </a:srgbClr>
                </a:solidFill>
                <a:effectLst/>
              </a:rPr>
            </a:b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68760"/>
            <a:ext cx="8568952" cy="49859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Отделения от 02.11.2018 № 12-04/37589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заключении Соглашения со страхователями, подключенными 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ЭДО»	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/>
              <a:t>Основной </a:t>
            </a:r>
            <a:r>
              <a:rPr lang="ru-RU" sz="2400" dirty="0"/>
              <a:t>целью Соглашения является организация защищенного электронного документооборота (далее ЭДО) между </a:t>
            </a:r>
            <a:r>
              <a:rPr lang="ru-RU" sz="2400" dirty="0" smtClean="0"/>
              <a:t>Управлениями </a:t>
            </a:r>
            <a:r>
              <a:rPr lang="ru-RU" sz="2400" dirty="0"/>
              <a:t>ПФР и Работодателем, с целью предоставления права на освобождение от работы на два рабочих дня один раз в год с сохранением места работы (должности) и среднего заработка работникам, предпенсионного возраста, и </a:t>
            </a:r>
            <a:r>
              <a:rPr lang="ru-RU" sz="2400" dirty="0" smtClean="0"/>
              <a:t>получателям </a:t>
            </a:r>
            <a:r>
              <a:rPr lang="ru-RU" sz="2400" dirty="0"/>
              <a:t>пенсии при прохождении диспансеризации в порядке, предусмотренном законодательством Российской Федерации в сфере охраны здоровья.</a:t>
            </a:r>
          </a:p>
        </p:txBody>
      </p:sp>
    </p:spTree>
    <p:extLst>
      <p:ext uri="{BB962C8B-B14F-4D97-AF65-F5344CB8AC3E}">
        <p14:creationId xmlns:p14="http://schemas.microsoft.com/office/powerpoint/2010/main" xmlns="" val="1747281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8"/>
          <p:cNvSpPr>
            <a:spLocks noChangeShapeType="1"/>
          </p:cNvSpPr>
          <p:nvPr/>
        </p:nvSpPr>
        <p:spPr bwMode="auto">
          <a:xfrm>
            <a:off x="4776788" y="2743200"/>
            <a:ext cx="671512" cy="5334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BFF62-DC37-4336-BC6B-EE490A0DA13F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7" name="Picture 5122" descr="заставка-мини-с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914400" y="0"/>
            <a:ext cx="80153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Государственное учреждение - Отделение </a:t>
            </a:r>
            <a:r>
              <a:rPr lang="ru-RU" sz="2000" b="1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Пенсионного фонда Российской Федерации </a:t>
            </a:r>
            <a:r>
              <a:rPr lang="ru-RU" sz="2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по </a:t>
            </a:r>
            <a:r>
              <a:rPr lang="ru-RU" sz="2000" b="1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Санкт-Петербургу и Ленинградской области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Picture 2" descr="C:\Documents and Settings\11110\Мои документы\Презентации\лого_ПФР_2005_wmf\Logo-PFR_2005_без_фона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15875"/>
            <a:ext cx="8255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428596" y="1571612"/>
            <a:ext cx="8358246" cy="2145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Спасибо за внимание! </a:t>
            </a: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474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13743</TotalTime>
  <Words>1216</Words>
  <Application>Microsoft Office PowerPoint</Application>
  <PresentationFormat>Экран (4:3)</PresentationFormat>
  <Paragraphs>256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Воздушный поток</vt:lpstr>
      <vt:lpstr>Лист</vt:lpstr>
      <vt:lpstr>Слайд 1</vt:lpstr>
      <vt:lpstr>Слайд 2</vt:lpstr>
      <vt:lpstr>Повышение пенсионного возраста </vt:lpstr>
      <vt:lpstr>Слайд 4</vt:lpstr>
      <vt:lpstr>Слайд 5</vt:lpstr>
      <vt:lpstr>Повышение пенсионного возраста </vt:lpstr>
      <vt:lpstr>Повышение пенсионного возраста для лиц, замещающих должности госслужащих </vt:lpstr>
      <vt:lpstr>Слайд 8</vt:lpstr>
      <vt:lpstr>Слайд 9</vt:lpstr>
      <vt:lpstr>Слайд 10</vt:lpstr>
      <vt:lpstr>Слайд 11</vt:lpstr>
      <vt:lpstr>Слайд 12</vt:lpstr>
      <vt:lpstr>Слайд 13</vt:lpstr>
      <vt:lpstr>Предоставление льгот лицам, предпенсионного возраста</vt:lpstr>
      <vt:lpstr>Слайд 15</vt:lpstr>
      <vt:lpstr>Слайд 16</vt:lpstr>
      <vt:lpstr>Слайд 17</vt:lpstr>
      <vt:lpstr>Предоставление льгот лицам, предпенсионного возраста</vt:lpstr>
      <vt:lpstr>Слайд 19</vt:lpstr>
      <vt:lpstr>Взаимодействие с органами социальной защиты населения  </vt:lpstr>
      <vt:lpstr>Взаимодействие  с работодателями   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Водянов</dc:creator>
  <cp:lastModifiedBy>Nesterova_OV</cp:lastModifiedBy>
  <cp:revision>1370</cp:revision>
  <cp:lastPrinted>2018-03-22T05:52:28Z</cp:lastPrinted>
  <dcterms:created xsi:type="dcterms:W3CDTF">2011-04-27T11:43:09Z</dcterms:created>
  <dcterms:modified xsi:type="dcterms:W3CDTF">2018-11-28T15:21:54Z</dcterms:modified>
</cp:coreProperties>
</file>