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396" r:id="rId2"/>
    <p:sldId id="386" r:id="rId3"/>
    <p:sldId id="484" r:id="rId4"/>
    <p:sldId id="530" r:id="rId5"/>
    <p:sldId id="539" r:id="rId6"/>
    <p:sldId id="541" r:id="rId7"/>
    <p:sldId id="543" r:id="rId8"/>
    <p:sldId id="542" r:id="rId9"/>
    <p:sldId id="544" r:id="rId10"/>
    <p:sldId id="547" r:id="rId11"/>
    <p:sldId id="548" r:id="rId12"/>
    <p:sldId id="546" r:id="rId13"/>
    <p:sldId id="533" r:id="rId14"/>
    <p:sldId id="549" r:id="rId15"/>
  </p:sldIdLst>
  <p:sldSz cx="10691813" cy="7559675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63" userDrawn="1">
          <p15:clr>
            <a:srgbClr val="A4A3A4"/>
          </p15:clr>
        </p15:guide>
        <p15:guide id="2" pos="533" userDrawn="1">
          <p15:clr>
            <a:srgbClr val="A4A3A4"/>
          </p15:clr>
        </p15:guide>
        <p15:guide id="3" pos="1077" userDrawn="1">
          <p15:clr>
            <a:srgbClr val="A4A3A4"/>
          </p15:clr>
        </p15:guide>
        <p15:guide id="4" orient="horz" pos="90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рина Екатерина Леонидовна" initials="ГЕЛ" lastIdx="2" clrIdx="0">
    <p:extLst/>
  </p:cmAuthor>
  <p:cmAuthor id="2" name="extrena" initials="e" lastIdx="7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4E39"/>
    <a:srgbClr val="F4F4F4"/>
    <a:srgbClr val="ED5338"/>
    <a:srgbClr val="C59368"/>
    <a:srgbClr val="562212"/>
    <a:srgbClr val="959595"/>
    <a:srgbClr val="EDD8C2"/>
    <a:srgbClr val="F2ECDE"/>
    <a:srgbClr val="F79647"/>
    <a:srgbClr val="607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18" autoAdjust="0"/>
    <p:restoredTop sz="95179" autoAdjust="0"/>
  </p:normalViewPr>
  <p:slideViewPr>
    <p:cSldViewPr snapToGrid="0">
      <p:cViewPr>
        <p:scale>
          <a:sx n="105" d="100"/>
          <a:sy n="105" d="100"/>
        </p:scale>
        <p:origin x="-1344" y="-54"/>
      </p:cViewPr>
      <p:guideLst>
        <p:guide orient="horz" pos="363"/>
        <p:guide orient="horz" pos="907"/>
        <p:guide pos="533"/>
        <p:guide pos="107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326337-D0CD-48D6-A0E1-AD5861E1B0BF}" type="datetimeFigureOut">
              <a:rPr lang="ru-RU" smtClean="0"/>
              <a:pPr/>
              <a:t>23.12.2019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30288" y="1241425"/>
            <a:ext cx="47371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2FB82C-153F-4E5B-9C4D-5017BDDBB9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13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30288" y="1241425"/>
            <a:ext cx="4737100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/>
          </a:p>
        </p:txBody>
      </p:sp>
    </p:spTree>
    <p:extLst>
      <p:ext uri="{BB962C8B-B14F-4D97-AF65-F5344CB8AC3E}">
        <p14:creationId xmlns:p14="http://schemas.microsoft.com/office/powerpoint/2010/main" val="607933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30288" y="1241425"/>
            <a:ext cx="4737100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27232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30288" y="1241425"/>
            <a:ext cx="4737100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68777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30288" y="1241425"/>
            <a:ext cx="4737100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49523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30288" y="1241425"/>
            <a:ext cx="4737100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32629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30288" y="1241425"/>
            <a:ext cx="4737100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03093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30288" y="1241425"/>
            <a:ext cx="4737100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02477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30288" y="1241425"/>
            <a:ext cx="4737100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91099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30288" y="1241425"/>
            <a:ext cx="4737100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49986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30288" y="1241425"/>
            <a:ext cx="4737100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93824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30288" y="1241425"/>
            <a:ext cx="4737100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19928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30288" y="1241425"/>
            <a:ext cx="4737100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68777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30288" y="1241425"/>
            <a:ext cx="4737100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4846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0729D-6DE3-4785-BDC3-95AD7889F248}" type="datetimeFigureOut">
              <a:rPr lang="ru-RU" smtClean="0"/>
              <a:pPr/>
              <a:t>23.12.2019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/>
          <a:lstStyle/>
          <a:p>
            <a:fld id="{5059C1AD-E551-4CEB-BCD3-CC54D33833DC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095691" y="349217"/>
            <a:ext cx="1278856" cy="368413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837097" y="358775"/>
            <a:ext cx="553490" cy="118333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79"/>
          </a:p>
        </p:txBody>
      </p:sp>
    </p:spTree>
    <p:extLst>
      <p:ext uri="{BB962C8B-B14F-4D97-AF65-F5344CB8AC3E}">
        <p14:creationId xmlns:p14="http://schemas.microsoft.com/office/powerpoint/2010/main" val="980693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0729D-6DE3-4785-BDC3-95AD7889F248}" type="datetimeFigureOut">
              <a:rPr lang="ru-RU" smtClean="0"/>
              <a:pPr/>
              <a:t>23.12.2019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/>
          <a:lstStyle/>
          <a:p>
            <a:fld id="{5059C1AD-E551-4CEB-BCD3-CC54D33833DC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095691" y="349217"/>
            <a:ext cx="1278856" cy="368413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837097" y="358775"/>
            <a:ext cx="553490" cy="118333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79"/>
          </a:p>
        </p:txBody>
      </p:sp>
    </p:spTree>
    <p:extLst>
      <p:ext uri="{BB962C8B-B14F-4D97-AF65-F5344CB8AC3E}">
        <p14:creationId xmlns:p14="http://schemas.microsoft.com/office/powerpoint/2010/main" val="3279387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0729D-6DE3-4785-BDC3-95AD7889F248}" type="datetimeFigureOut">
              <a:rPr lang="ru-RU" smtClean="0"/>
              <a:pPr/>
              <a:t>23.12.2019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/>
          <a:lstStyle/>
          <a:p>
            <a:fld id="{5059C1AD-E551-4CEB-BCD3-CC54D3383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453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0729D-6DE3-4785-BDC3-95AD7889F248}" type="datetimeFigureOut">
              <a:rPr lang="ru-RU" smtClean="0"/>
              <a:pPr/>
              <a:t>23.12.2019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/>
          <a:lstStyle/>
          <a:p>
            <a:fld id="{5059C1AD-E551-4CEB-BCD3-CC54D3383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518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0729D-6DE3-4785-BDC3-95AD7889F248}" type="datetimeFigureOut">
              <a:rPr lang="ru-RU" smtClean="0"/>
              <a:pPr/>
              <a:t>23.12.2019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/>
          <a:lstStyle/>
          <a:p>
            <a:fld id="{5059C1AD-E551-4CEB-BCD3-CC54D3383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938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0729D-6DE3-4785-BDC3-95AD7889F248}" type="datetimeFigureOut">
              <a:rPr lang="ru-RU" smtClean="0"/>
              <a:pPr/>
              <a:t>23.12.2019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/>
          <a:lstStyle/>
          <a:p>
            <a:fld id="{5059C1AD-E551-4CEB-BCD3-CC54D3383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2159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0729D-6DE3-4785-BDC3-95AD7889F248}" type="datetimeFigureOut">
              <a:rPr lang="ru-RU" smtClean="0"/>
              <a:pPr/>
              <a:t>23.12.2019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/>
          <a:lstStyle/>
          <a:p>
            <a:fld id="{5059C1AD-E551-4CEB-BCD3-CC54D3383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8799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0729D-6DE3-4785-BDC3-95AD7889F248}" type="datetimeFigureOut">
              <a:rPr lang="ru-RU" smtClean="0"/>
              <a:pPr/>
              <a:t>23.12.2019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/>
          <a:lstStyle/>
          <a:p>
            <a:fld id="{5059C1AD-E551-4CEB-BCD3-CC54D3383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7923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0729D-6DE3-4785-BDC3-95AD7889F248}" type="datetimeFigureOut">
              <a:rPr lang="ru-RU" smtClean="0"/>
              <a:pPr/>
              <a:t>23.12.2019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/>
          <a:lstStyle/>
          <a:p>
            <a:fld id="{5059C1AD-E551-4CEB-BCD3-CC54D3383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629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0729D-6DE3-4785-BDC3-95AD7889F248}" type="datetimeFigureOut">
              <a:rPr lang="ru-RU" smtClean="0"/>
              <a:pPr/>
              <a:t>23.12.2019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/>
          <a:lstStyle/>
          <a:p>
            <a:fld id="{5059C1AD-E551-4CEB-BCD3-CC54D3383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8121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0729D-6DE3-4785-BDC3-95AD7889F248}" type="datetimeFigureOut">
              <a:rPr lang="ru-RU" smtClean="0"/>
              <a:pPr/>
              <a:t>23.12.2019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/>
          <a:lstStyle/>
          <a:p>
            <a:fld id="{5059C1AD-E551-4CEB-BCD3-CC54D3383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0561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 userDrawn="1"/>
        </p:nvSpPr>
        <p:spPr>
          <a:xfrm>
            <a:off x="10111425" y="7070327"/>
            <a:ext cx="418910" cy="418910"/>
          </a:xfrm>
          <a:prstGeom prst="ellipse">
            <a:avLst/>
          </a:prstGeom>
          <a:solidFill>
            <a:srgbClr val="F7F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C0729D-6DE3-4785-BDC3-95AD7889F248}" type="datetimeFigureOut">
              <a:rPr lang="ru-RU" smtClean="0"/>
              <a:pPr/>
              <a:t>23.12.2019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TextBox 6"/>
          <p:cNvSpPr txBox="1"/>
          <p:nvPr userDrawn="1"/>
        </p:nvSpPr>
        <p:spPr>
          <a:xfrm>
            <a:off x="10089705" y="7127888"/>
            <a:ext cx="462349" cy="281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796126-9FE8-47CA-8F39-CFE5822E4F2F}" type="slidenum">
              <a:rPr lang="ru-RU" sz="1228" smtClean="0">
                <a:solidFill>
                  <a:srgbClr val="562212"/>
                </a:solidFill>
              </a:rPr>
              <a:pPr algn="ctr"/>
              <a:t>‹#›</a:t>
            </a:fld>
            <a:endParaRPr lang="ru-RU" sz="1228" dirty="0">
              <a:solidFill>
                <a:srgbClr val="56221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423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11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rpp.ru/" TargetMode="External"/><Relationship Id="rId3" Type="http://schemas.openxmlformats.org/officeDocument/2006/relationships/image" Target="../media/image2.emf"/><Relationship Id="rId7" Type="http://schemas.openxmlformats.org/officeDocument/2006/relationships/hyperlink" Target="http://www.credit-fond.ru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osspb.ru/" TargetMode="External"/><Relationship Id="rId11" Type="http://schemas.openxmlformats.org/officeDocument/2006/relationships/image" Target="../media/image7.png"/><Relationship Id="rId5" Type="http://schemas.openxmlformats.org/officeDocument/2006/relationships/hyperlink" Target="http://www.fond-spb.ru/" TargetMode="External"/><Relationship Id="rId10" Type="http://schemas.openxmlformats.org/officeDocument/2006/relationships/image" Target="../media/image6.emf"/><Relationship Id="rId4" Type="http://schemas.openxmlformats.org/officeDocument/2006/relationships/image" Target="../media/image11.emf"/><Relationship Id="rId9" Type="http://schemas.openxmlformats.org/officeDocument/2006/relationships/hyperlink" Target="http://www.ingria-startup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3" cstate="print"/>
          <a:srcRect t="29636" r="25088"/>
          <a:stretch/>
        </p:blipFill>
        <p:spPr>
          <a:xfrm>
            <a:off x="4929913" y="-157593"/>
            <a:ext cx="6645162" cy="6239912"/>
          </a:xfrm>
          <a:prstGeom prst="rect">
            <a:avLst/>
          </a:prstGeom>
        </p:spPr>
      </p:pic>
      <p:sp>
        <p:nvSpPr>
          <p:cNvPr id="23" name="Арка 22"/>
          <p:cNvSpPr/>
          <p:nvPr/>
        </p:nvSpPr>
        <p:spPr>
          <a:xfrm rot="18477485">
            <a:off x="-2152382" y="5761648"/>
            <a:ext cx="4829763" cy="4829763"/>
          </a:xfrm>
          <a:prstGeom prst="blockArc">
            <a:avLst>
              <a:gd name="adj1" fmla="val 14106148"/>
              <a:gd name="adj2" fmla="val 3789708"/>
              <a:gd name="adj3" fmla="val 15986"/>
            </a:avLst>
          </a:prstGeom>
          <a:solidFill>
            <a:srgbClr val="EDD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7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4" cstate="print"/>
          <a:srcRect l="-17723" t="-26887" r="55976" b="59930"/>
          <a:stretch/>
        </p:blipFill>
        <p:spPr>
          <a:xfrm>
            <a:off x="4049963" y="-2132527"/>
            <a:ext cx="1290705" cy="1396466"/>
          </a:xfrm>
          <a:prstGeom prst="rect">
            <a:avLst/>
          </a:prstGeom>
        </p:spPr>
      </p:pic>
      <p:grpSp>
        <p:nvGrpSpPr>
          <p:cNvPr id="14" name="Группа 13"/>
          <p:cNvGrpSpPr/>
          <p:nvPr/>
        </p:nvGrpSpPr>
        <p:grpSpPr>
          <a:xfrm>
            <a:off x="-796619" y="-1934223"/>
            <a:ext cx="3528209" cy="663571"/>
            <a:chOff x="958645" y="338545"/>
            <a:chExt cx="4988478" cy="938213"/>
          </a:xfrm>
        </p:grpSpPr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645" y="338545"/>
              <a:ext cx="857250" cy="938213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2029171" y="499838"/>
              <a:ext cx="3917952" cy="679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52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Roboto Medium" panose="02000000000000000000" pitchFamily="2" charset="0"/>
                  <a:cs typeface="Arial" panose="020B0604020202020204" pitchFamily="34" charset="0"/>
                </a:rPr>
                <a:t>МИНИСТЕРСТВО ЭКОНОМИЧЕСКОГО РАЗВИТИЯ РОССИЙСКОЙ ФЕДЕРАЦИИ</a:t>
              </a:r>
            </a:p>
          </p:txBody>
        </p:sp>
      </p:grpSp>
      <p:sp>
        <p:nvSpPr>
          <p:cNvPr id="21" name="Арка 20"/>
          <p:cNvSpPr/>
          <p:nvPr/>
        </p:nvSpPr>
        <p:spPr>
          <a:xfrm rot="9900000">
            <a:off x="9058499" y="6227266"/>
            <a:ext cx="2473453" cy="2473453"/>
          </a:xfrm>
          <a:prstGeom prst="blockArc">
            <a:avLst>
              <a:gd name="adj1" fmla="val 19423086"/>
              <a:gd name="adj2" fmla="val 11079722"/>
              <a:gd name="adj3" fmla="val 15520"/>
            </a:avLst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7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6" cstate="print">
            <a:lum contrast="-20000"/>
          </a:blip>
          <a:stretch>
            <a:fillRect/>
          </a:stretch>
        </p:blipFill>
        <p:spPr>
          <a:xfrm>
            <a:off x="5780443" y="-1070814"/>
            <a:ext cx="1854042" cy="185349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01675" y="314036"/>
            <a:ext cx="813089" cy="2185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4049963" y="6663754"/>
            <a:ext cx="3528209" cy="663571"/>
            <a:chOff x="958645" y="338545"/>
            <a:chExt cx="4988478" cy="938213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645" y="338545"/>
              <a:ext cx="857250" cy="938213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2029171" y="499838"/>
              <a:ext cx="3917952" cy="679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52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Roboto Medium" panose="02000000000000000000" pitchFamily="2" charset="0"/>
                  <a:cs typeface="Arial" panose="020B0604020202020204" pitchFamily="34" charset="0"/>
                </a:rPr>
                <a:t>МИНИСТЕРСТВО ЭКОНОМИЧЕСКОГО РАЗВИТИЯ РОССИЙСКОЙ ФЕДЕРАЦИИ</a:t>
              </a: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10012101" y="7084291"/>
            <a:ext cx="566252" cy="3797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920709" y="2084142"/>
            <a:ext cx="9091392" cy="2582371"/>
            <a:chOff x="920709" y="2234968"/>
            <a:chExt cx="8532371" cy="2423584"/>
          </a:xfrm>
        </p:grpSpPr>
        <p:pic>
          <p:nvPicPr>
            <p:cNvPr id="16" name="Рисунок 15"/>
            <p:cNvPicPr>
              <a:picLocks noChangeAspect="1"/>
            </p:cNvPicPr>
            <p:nvPr/>
          </p:nvPicPr>
          <p:blipFill rotWithShape="1">
            <a:blip r:embed="rId7" cstate="print"/>
            <a:srcRect l="82864"/>
            <a:stretch/>
          </p:blipFill>
          <p:spPr>
            <a:xfrm>
              <a:off x="8011434" y="2234968"/>
              <a:ext cx="1441646" cy="2423584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0709" y="2629589"/>
              <a:ext cx="6976492" cy="1295192"/>
            </a:xfrm>
            <a:prstGeom prst="rect">
              <a:avLst/>
            </a:prstGeom>
          </p:spPr>
        </p:pic>
      </p:grpSp>
      <p:sp>
        <p:nvSpPr>
          <p:cNvPr id="2" name="Прямоугольник 1"/>
          <p:cNvSpPr/>
          <p:nvPr/>
        </p:nvSpPr>
        <p:spPr>
          <a:xfrm>
            <a:off x="8932403" y="256939"/>
            <a:ext cx="1534076" cy="5257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3403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-1" y="1"/>
            <a:ext cx="10691813" cy="7559674"/>
          </a:xfrm>
          <a:prstGeom prst="rect">
            <a:avLst/>
          </a:prstGeom>
          <a:solidFill>
            <a:srgbClr val="5622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79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 cstate="print"/>
          <a:srcRect b="44173"/>
          <a:stretch/>
        </p:blipFill>
        <p:spPr>
          <a:xfrm rot="3280235">
            <a:off x="-1419939" y="2746902"/>
            <a:ext cx="6966537" cy="3894792"/>
          </a:xfrm>
          <a:prstGeom prst="rect">
            <a:avLst/>
          </a:prstGeom>
        </p:spPr>
      </p:pic>
      <p:sp>
        <p:nvSpPr>
          <p:cNvPr id="19" name="Арка 18"/>
          <p:cNvSpPr/>
          <p:nvPr/>
        </p:nvSpPr>
        <p:spPr>
          <a:xfrm>
            <a:off x="7054596" y="-1954101"/>
            <a:ext cx="4614458" cy="4614458"/>
          </a:xfrm>
          <a:prstGeom prst="blockArc">
            <a:avLst>
              <a:gd name="adj1" fmla="val 956724"/>
              <a:gd name="adj2" fmla="val 11921681"/>
              <a:gd name="adj3" fmla="val 18078"/>
            </a:avLst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79">
              <a:solidFill>
                <a:schemeClr val="tx1"/>
              </a:solidFill>
            </a:endParaRPr>
          </a:p>
        </p:txBody>
      </p:sp>
      <p:sp>
        <p:nvSpPr>
          <p:cNvPr id="18" name="Арка 17"/>
          <p:cNvSpPr/>
          <p:nvPr/>
        </p:nvSpPr>
        <p:spPr>
          <a:xfrm rot="7991782">
            <a:off x="4840790" y="6144037"/>
            <a:ext cx="3537529" cy="3537529"/>
          </a:xfrm>
          <a:prstGeom prst="blockArc">
            <a:avLst>
              <a:gd name="adj1" fmla="val 3346679"/>
              <a:gd name="adj2" fmla="val 13202193"/>
              <a:gd name="adj3" fmla="val 12415"/>
            </a:avLst>
          </a:prstGeom>
          <a:solidFill>
            <a:srgbClr val="C593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79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6433" y="364387"/>
            <a:ext cx="6818392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5400" dirty="0">
              <a:solidFill>
                <a:srgbClr val="ED5338"/>
              </a:solidFill>
              <a:latin typeface="Arial Black" panose="020B0A04020102020204" pitchFamily="34" charset="0"/>
              <a:ea typeface="Roboto Black" panose="02000000000000000000" pitchFamily="2" charset="0"/>
            </a:endParaRPr>
          </a:p>
          <a:p>
            <a:r>
              <a:rPr lang="ru-RU" sz="5400" dirty="0">
                <a:solidFill>
                  <a:srgbClr val="ED5338"/>
                </a:solidFill>
                <a:latin typeface="Arial Black" panose="020B0A04020102020204" pitchFamily="34" charset="0"/>
                <a:ea typeface="Roboto Black" panose="02000000000000000000" pitchFamily="2" charset="0"/>
              </a:rPr>
              <a:t>Открытие центра оказания услуг «Мой бизнес»</a:t>
            </a:r>
            <a:br>
              <a:rPr lang="ru-RU" sz="5400" dirty="0">
                <a:solidFill>
                  <a:srgbClr val="ED5338"/>
                </a:solidFill>
                <a:latin typeface="Arial Black" panose="020B0A04020102020204" pitchFamily="34" charset="0"/>
                <a:ea typeface="Roboto Black" panose="02000000000000000000" pitchFamily="2" charset="0"/>
              </a:rPr>
            </a:br>
            <a:endParaRPr lang="ru-RU" sz="4400" dirty="0">
              <a:solidFill>
                <a:schemeClr val="bg1"/>
              </a:solidFill>
              <a:latin typeface="Arial Black" panose="020B0A04020102020204" pitchFamily="34" charset="0"/>
              <a:ea typeface="Roboto Black" panose="02000000000000000000" pitchFamily="2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74008" y="4577532"/>
            <a:ext cx="2398886" cy="104061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79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09726" y="353128"/>
            <a:ext cx="1295626" cy="373244"/>
          </a:xfrm>
          <a:prstGeom prst="rect">
            <a:avLst/>
          </a:prstGeom>
        </p:spPr>
      </p:pic>
      <p:grpSp>
        <p:nvGrpSpPr>
          <p:cNvPr id="28" name="Группа 27"/>
          <p:cNvGrpSpPr/>
          <p:nvPr/>
        </p:nvGrpSpPr>
        <p:grpSpPr>
          <a:xfrm rot="5400000">
            <a:off x="3921760" y="1064615"/>
            <a:ext cx="1391920" cy="967384"/>
            <a:chOff x="2418080" y="4704080"/>
            <a:chExt cx="2032000" cy="1412239"/>
          </a:xfrm>
          <a:solidFill>
            <a:srgbClr val="EDD8C2">
              <a:alpha val="19000"/>
            </a:srgbClr>
          </a:solidFill>
        </p:grpSpPr>
        <p:sp>
          <p:nvSpPr>
            <p:cNvPr id="29" name="Прямоугольник 28"/>
            <p:cNvSpPr/>
            <p:nvPr/>
          </p:nvSpPr>
          <p:spPr>
            <a:xfrm rot="2700000">
              <a:off x="3677920" y="4704080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ик 29"/>
            <p:cNvSpPr/>
            <p:nvPr/>
          </p:nvSpPr>
          <p:spPr>
            <a:xfrm rot="2700000">
              <a:off x="3048000" y="5344159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/>
            <p:cNvSpPr/>
            <p:nvPr/>
          </p:nvSpPr>
          <p:spPr>
            <a:xfrm rot="2700000">
              <a:off x="2418080" y="4704080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4" name="Арка 23"/>
          <p:cNvSpPr/>
          <p:nvPr/>
        </p:nvSpPr>
        <p:spPr>
          <a:xfrm rot="18962746">
            <a:off x="-331598" y="5286411"/>
            <a:ext cx="916003" cy="916003"/>
          </a:xfrm>
          <a:prstGeom prst="blockArc">
            <a:avLst>
              <a:gd name="adj1" fmla="val 12179502"/>
              <a:gd name="adj2" fmla="val 11921681"/>
              <a:gd name="adj3" fmla="val 18078"/>
            </a:avLst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79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441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xmlns="" id="{BB3F46D6-9A2B-4A42-BA94-9E452C100745}"/>
              </a:ext>
            </a:extLst>
          </p:cNvPr>
          <p:cNvSpPr/>
          <p:nvPr/>
        </p:nvSpPr>
        <p:spPr>
          <a:xfrm>
            <a:off x="683033" y="1309036"/>
            <a:ext cx="8855603" cy="1927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</a:pPr>
            <a:r>
              <a:rPr lang="ru-RU" sz="3500" dirty="0">
                <a:solidFill>
                  <a:srgbClr val="562212"/>
                </a:solidFill>
                <a:latin typeface="Arial Black" panose="020B0A04020102020204" pitchFamily="34" charset="0"/>
                <a:ea typeface="Roboto Black" panose="02000000000000000000" pitchFamily="2" charset="0"/>
              </a:rPr>
              <a:t>Центр «Мой бизнес»  - инфраструктура поддержки субъектов малого и среднего предпринимательства </a:t>
            </a:r>
          </a:p>
        </p:txBody>
      </p:sp>
      <p:pic>
        <p:nvPicPr>
          <p:cNvPr id="2050" name="Picture 2" descr="https://vip-mb.ru/wp-content/uploads/2019/05/work-place-if-you-were-CEO-today-Account-Strategist-Interview-April-2014.jpg">
            <a:extLst>
              <a:ext uri="{FF2B5EF4-FFF2-40B4-BE49-F238E27FC236}">
                <a16:creationId xmlns:a16="http://schemas.microsoft.com/office/drawing/2014/main" xmlns="" id="{EC708C4F-DCAE-48D4-8EF9-2C24443BFB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434" y="3382325"/>
            <a:ext cx="6112042" cy="4048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7702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3" cstate="print">
            <a:lum bright="6000" contrast="-8000"/>
          </a:blip>
          <a:srcRect t="29636" r="25088"/>
          <a:stretch/>
        </p:blipFill>
        <p:spPr>
          <a:xfrm rot="5400000">
            <a:off x="7389333" y="4412272"/>
            <a:ext cx="4419045" cy="414955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4" cstate="print"/>
          <a:srcRect t="-77" r="218" b="-1"/>
          <a:stretch/>
        </p:blipFill>
        <p:spPr>
          <a:xfrm>
            <a:off x="-1161148" y="6626986"/>
            <a:ext cx="2322296" cy="23285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07A1E99-531D-436F-82A5-8D94FB878D56}"/>
              </a:ext>
            </a:extLst>
          </p:cNvPr>
          <p:cNvSpPr txBox="1"/>
          <p:nvPr/>
        </p:nvSpPr>
        <p:spPr>
          <a:xfrm>
            <a:off x="881710" y="742855"/>
            <a:ext cx="8137964" cy="554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3508" dirty="0">
                <a:solidFill>
                  <a:srgbClr val="562212"/>
                </a:solidFill>
                <a:latin typeface="Arial Black" panose="020B0A04020102020204" pitchFamily="34" charset="0"/>
                <a:ea typeface="Roboto Black" panose="02000000000000000000" pitchFamily="2" charset="0"/>
              </a:rPr>
              <a:t>Центр «Мой бизнес»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23E93F94-7064-4821-8E0D-8E80A1ECD6BF}"/>
              </a:ext>
            </a:extLst>
          </p:cNvPr>
          <p:cNvSpPr/>
          <p:nvPr/>
        </p:nvSpPr>
        <p:spPr>
          <a:xfrm>
            <a:off x="702561" y="1370467"/>
            <a:ext cx="4793463" cy="5492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solidFill>
                  <a:srgbClr val="562212"/>
                </a:solidFill>
                <a:latin typeface="Arial Black" panose="020B0A04020102020204" pitchFamily="34" charset="0"/>
              </a:rPr>
              <a:t>Реализуется в рамках национального проекта «Малое и среднее предпринимательство и поддержка индивидуальной предпринимательской инициативы».</a:t>
            </a:r>
          </a:p>
          <a:p>
            <a:pPr>
              <a:lnSpc>
                <a:spcPct val="110000"/>
              </a:lnSpc>
              <a:defRPr/>
            </a:pPr>
            <a:endParaRPr lang="ru-RU" sz="2000" dirty="0">
              <a:solidFill>
                <a:srgbClr val="562212"/>
              </a:solidFill>
              <a:latin typeface="Arial Black" panose="020B0A04020102020204" pitchFamily="34" charset="0"/>
            </a:endParaRP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solidFill>
                  <a:srgbClr val="562212"/>
                </a:solidFill>
                <a:latin typeface="Arial Black" panose="020B0A04020102020204" pitchFamily="34" charset="0"/>
              </a:rPr>
              <a:t>Единым органом управления, региональным оператором проекта в Санкт-Петербурге является НО «Фонд развития субъектов малого и среднего предпринимательства в Санкт-Петербурге».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0B446B9-F676-4BA0-BB9A-EE980E8260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2" r="13752"/>
          <a:stretch>
            <a:fillRect/>
          </a:stretch>
        </p:blipFill>
        <p:spPr>
          <a:xfrm>
            <a:off x="6661483" y="1242282"/>
            <a:ext cx="4030330" cy="6282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7412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3" cstate="print">
            <a:lum bright="6000" contrast="-8000"/>
          </a:blip>
          <a:srcRect t="29636" r="25088"/>
          <a:stretch/>
        </p:blipFill>
        <p:spPr>
          <a:xfrm rot="5400000">
            <a:off x="7382288" y="4538395"/>
            <a:ext cx="4419045" cy="414955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4" cstate="print"/>
          <a:srcRect t="-77" r="218" b="-1"/>
          <a:stretch/>
        </p:blipFill>
        <p:spPr>
          <a:xfrm>
            <a:off x="5957463" y="-905376"/>
            <a:ext cx="2322296" cy="23285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58990" y="2071750"/>
            <a:ext cx="8741949" cy="4039986"/>
          </a:xfrm>
          <a:prstGeom prst="rect">
            <a:avLst/>
          </a:prstGeom>
          <a:noFill/>
        </p:spPr>
        <p:txBody>
          <a:bodyPr wrap="square" numCol="1" spcCol="216000" rtlCol="0">
            <a:noAutofit/>
          </a:bodyPr>
          <a:lstStyle/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r>
              <a:rPr lang="ru-RU" sz="1600" dirty="0">
                <a:solidFill>
                  <a:srgbClr val="562212"/>
                </a:solidFill>
                <a:latin typeface="Arial Black" panose="020B0A04020102020204" pitchFamily="34" charset="0"/>
              </a:rPr>
              <a:t>1</a:t>
            </a:r>
            <a:r>
              <a:rPr lang="ru-RU" dirty="0">
                <a:solidFill>
                  <a:srgbClr val="562212"/>
                </a:solidFill>
                <a:latin typeface="Arial Black" panose="020B0A04020102020204" pitchFamily="34" charset="0"/>
              </a:rPr>
              <a:t>. Центр Инноваций в Социальной Сфере (ЦИСС)</a:t>
            </a:r>
          </a:p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r>
              <a:rPr lang="ru-RU" dirty="0">
                <a:solidFill>
                  <a:srgbClr val="562212"/>
                </a:solidFill>
                <a:latin typeface="Arial Black" panose="020B0A04020102020204" pitchFamily="34" charset="0"/>
              </a:rPr>
              <a:t>Цель - создание экосистемы поддержки и развития социального проектирования и предпринимательства в регионе, </a:t>
            </a:r>
          </a:p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r>
              <a:rPr lang="ru-RU" dirty="0">
                <a:solidFill>
                  <a:srgbClr val="562212"/>
                </a:solidFill>
                <a:latin typeface="Arial Black" panose="020B0A04020102020204" pitchFamily="34" charset="0"/>
              </a:rPr>
              <a:t>объединяющей все значимые инициативы в этой сфере.</a:t>
            </a:r>
            <a:endParaRPr lang="ru-RU" sz="1600" dirty="0">
              <a:solidFill>
                <a:srgbClr val="562212"/>
              </a:solidFill>
              <a:latin typeface="Arial Black" panose="020B0A04020102020204" pitchFamily="34" charset="0"/>
            </a:endParaRPr>
          </a:p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endParaRPr lang="ru-RU" sz="1600" dirty="0">
              <a:solidFill>
                <a:srgbClr val="562212"/>
              </a:solidFill>
              <a:latin typeface="Arial Black" panose="020B0A04020102020204" pitchFamily="34" charset="0"/>
            </a:endParaRPr>
          </a:p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endParaRPr lang="ru-RU" sz="1600" dirty="0">
              <a:solidFill>
                <a:srgbClr val="562212"/>
              </a:solidFill>
              <a:latin typeface="Arial Black" panose="020B0A04020102020204" pitchFamily="34" charset="0"/>
            </a:endParaRPr>
          </a:p>
          <a:p>
            <a:pPr marL="285750" indent="-285750" algn="just"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solidFill>
                  <a:srgbClr val="562212"/>
                </a:solidFill>
                <a:latin typeface="Arial Black" panose="020B0A04020102020204" pitchFamily="34" charset="0"/>
              </a:rPr>
              <a:t>Услуги получили более 830 субъектов</a:t>
            </a:r>
          </a:p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r>
              <a:rPr lang="ru-RU" sz="1600" dirty="0">
                <a:solidFill>
                  <a:srgbClr val="562212"/>
                </a:solidFill>
                <a:latin typeface="Arial Black" panose="020B0A04020102020204" pitchFamily="34" charset="0"/>
              </a:rPr>
              <a:t> малого предпринимательства,  из них</a:t>
            </a:r>
          </a:p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r>
              <a:rPr lang="ru-RU" sz="1600" dirty="0">
                <a:solidFill>
                  <a:srgbClr val="562212"/>
                </a:solidFill>
                <a:latin typeface="Arial Black" panose="020B0A04020102020204" pitchFamily="34" charset="0"/>
              </a:rPr>
              <a:t>556 уникальных.</a:t>
            </a:r>
          </a:p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endParaRPr lang="ru-RU" sz="1600" dirty="0">
              <a:solidFill>
                <a:srgbClr val="562212"/>
              </a:solidFill>
              <a:latin typeface="Arial Black" panose="020B0A04020102020204" pitchFamily="34" charset="0"/>
            </a:endParaRPr>
          </a:p>
          <a:p>
            <a:pPr marL="285750" indent="-285750" algn="just"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solidFill>
                  <a:srgbClr val="562212"/>
                </a:solidFill>
                <a:latin typeface="Arial Black" panose="020B0A04020102020204" pitchFamily="34" charset="0"/>
              </a:rPr>
              <a:t>Проведено более 37 мероприятий, </a:t>
            </a:r>
          </a:p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r>
              <a:rPr lang="ru-RU" sz="1600" dirty="0">
                <a:solidFill>
                  <a:srgbClr val="562212"/>
                </a:solidFill>
                <a:latin typeface="Arial Black" panose="020B0A04020102020204" pitchFamily="34" charset="0"/>
              </a:rPr>
              <a:t>Обработано более 930 обращений.</a:t>
            </a:r>
          </a:p>
          <a:p>
            <a:pPr marL="285750" indent="-285750" algn="just"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/>
            </a:pPr>
            <a:endParaRPr lang="ru-RU" sz="1600" dirty="0">
              <a:solidFill>
                <a:srgbClr val="562212"/>
              </a:solidFill>
              <a:latin typeface="Arial Black" panose="020B0A04020102020204" pitchFamily="34" charset="0"/>
            </a:endParaRPr>
          </a:p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endParaRPr lang="ru-RU" sz="1600" dirty="0">
              <a:solidFill>
                <a:srgbClr val="562212"/>
              </a:solidFill>
              <a:latin typeface="Arial Black" panose="020B0A04020102020204" pitchFamily="34" charset="0"/>
            </a:endParaRPr>
          </a:p>
          <a:p>
            <a:pPr marL="285750" indent="-285750" algn="just"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solidFill>
                  <a:srgbClr val="562212"/>
                </a:solidFill>
                <a:latin typeface="Arial Black" panose="020B0A04020102020204" pitchFamily="34" charset="0"/>
              </a:rPr>
              <a:t>Проведено около 190 консультаций.</a:t>
            </a:r>
          </a:p>
        </p:txBody>
      </p:sp>
      <p:sp>
        <p:nvSpPr>
          <p:cNvPr id="6" name="Заголовок 3">
            <a:extLst>
              <a:ext uri="{FF2B5EF4-FFF2-40B4-BE49-F238E27FC236}">
                <a16:creationId xmlns:a16="http://schemas.microsoft.com/office/drawing/2014/main" xmlns="" id="{500819EB-47A9-4016-9C54-3EE2DCA81678}"/>
              </a:ext>
            </a:extLst>
          </p:cNvPr>
          <p:cNvSpPr txBox="1">
            <a:spLocks/>
          </p:cNvSpPr>
          <p:nvPr/>
        </p:nvSpPr>
        <p:spPr>
          <a:xfrm>
            <a:off x="1023938" y="827772"/>
            <a:ext cx="7812054" cy="69902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z="3500" dirty="0">
                <a:solidFill>
                  <a:srgbClr val="562212"/>
                </a:solidFill>
                <a:latin typeface="Arial Black" panose="020B0A04020102020204" pitchFamily="34" charset="0"/>
                <a:cs typeface="+mn-cs"/>
              </a:rPr>
              <a:t>Были созданы 4 Центра:</a:t>
            </a:r>
          </a:p>
        </p:txBody>
      </p:sp>
      <p:pic>
        <p:nvPicPr>
          <p:cNvPr id="1028" name="Picture 4" descr="https://corpmsp.ru/upload/iblock/160/image%284%29.jpg">
            <a:extLst>
              <a:ext uri="{FF2B5EF4-FFF2-40B4-BE49-F238E27FC236}">
                <a16:creationId xmlns:a16="http://schemas.microsoft.com/office/drawing/2014/main" xmlns="" id="{E1A438D8-2399-4000-B3C8-49CAB5C4E5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1473" y="4053857"/>
            <a:ext cx="5140340" cy="3537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4982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3" cstate="print">
            <a:lum bright="6000" contrast="-8000"/>
          </a:blip>
          <a:srcRect t="29636" r="25088"/>
          <a:stretch/>
        </p:blipFill>
        <p:spPr>
          <a:xfrm rot="5400000">
            <a:off x="7382288" y="4538395"/>
            <a:ext cx="4419045" cy="414955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4" cstate="print"/>
          <a:srcRect t="-77" r="218" b="-1"/>
          <a:stretch/>
        </p:blipFill>
        <p:spPr>
          <a:xfrm>
            <a:off x="5957463" y="-905376"/>
            <a:ext cx="2322296" cy="23285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6393" y="1526796"/>
            <a:ext cx="5351070" cy="4663798"/>
          </a:xfrm>
          <a:prstGeom prst="rect">
            <a:avLst/>
          </a:prstGeom>
          <a:noFill/>
        </p:spPr>
        <p:txBody>
          <a:bodyPr wrap="square" numCol="1" spcCol="216000" rtlCol="0">
            <a:noAutofit/>
          </a:bodyPr>
          <a:lstStyle/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endParaRPr lang="ru-RU" sz="1600" dirty="0">
              <a:solidFill>
                <a:srgbClr val="562212"/>
              </a:solidFill>
              <a:latin typeface="Arial Black" panose="020B0A04020102020204" pitchFamily="34" charset="0"/>
            </a:endParaRPr>
          </a:p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r>
              <a:rPr lang="ru-RU" altLang="ru-RU" sz="1600" dirty="0">
                <a:solidFill>
                  <a:srgbClr val="562212"/>
                </a:solidFill>
                <a:latin typeface="Arial Black" panose="020B0A04020102020204" pitchFamily="34" charset="0"/>
              </a:rPr>
              <a:t>2</a:t>
            </a:r>
            <a:r>
              <a:rPr lang="ru-RU" altLang="ru-RU" dirty="0">
                <a:solidFill>
                  <a:srgbClr val="562212"/>
                </a:solidFill>
                <a:latin typeface="Arial Black" panose="020B0A04020102020204" pitchFamily="34" charset="0"/>
              </a:rPr>
              <a:t>. Центр Народно-Художественных Промыслов (ЦНХП)</a:t>
            </a:r>
          </a:p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r>
              <a:rPr lang="ru-RU" altLang="ru-RU" dirty="0">
                <a:solidFill>
                  <a:srgbClr val="562212"/>
                </a:solidFill>
                <a:latin typeface="Arial Black" panose="020B0A04020102020204" pitchFamily="34" charset="0"/>
              </a:rPr>
              <a:t>Центр призван объединить все необходимые ресурсы и предоставить максимальные возможности для осуществления деятельности и перспективного развития ремесел, промыслов, экологического туризма.</a:t>
            </a:r>
          </a:p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endParaRPr lang="ru-RU" altLang="ru-RU" dirty="0">
              <a:solidFill>
                <a:srgbClr val="562212"/>
              </a:solidFill>
              <a:latin typeface="Arial Black" panose="020B0A04020102020204" pitchFamily="34" charset="0"/>
            </a:endParaRPr>
          </a:p>
          <a:p>
            <a:pPr marL="285750" indent="-285750" algn="just"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solidFill>
                  <a:srgbClr val="562212"/>
                </a:solidFill>
                <a:latin typeface="Arial Black" panose="020B0A04020102020204" pitchFamily="34" charset="0"/>
              </a:rPr>
              <a:t>Услуги получили более </a:t>
            </a:r>
            <a:r>
              <a:rPr lang="ru-RU" dirty="0">
                <a:solidFill>
                  <a:srgbClr val="562212"/>
                </a:solidFill>
                <a:latin typeface="Arial Black" panose="020B0A04020102020204" pitchFamily="34" charset="0"/>
              </a:rPr>
              <a:t>870 субъектов</a:t>
            </a:r>
          </a:p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r>
              <a:rPr lang="ru-RU" dirty="0">
                <a:solidFill>
                  <a:srgbClr val="562212"/>
                </a:solidFill>
                <a:latin typeface="Arial Black" panose="020B0A04020102020204" pitchFamily="34" charset="0"/>
              </a:rPr>
              <a:t> малого предпринимательства,  из них</a:t>
            </a:r>
          </a:p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r>
              <a:rPr lang="ru-RU" dirty="0">
                <a:solidFill>
                  <a:srgbClr val="562212"/>
                </a:solidFill>
                <a:latin typeface="Arial Black" panose="020B0A04020102020204" pitchFamily="34" charset="0"/>
              </a:rPr>
              <a:t>659 уникальных.</a:t>
            </a:r>
          </a:p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endParaRPr lang="ru-RU" dirty="0">
              <a:solidFill>
                <a:srgbClr val="562212"/>
              </a:solidFill>
              <a:latin typeface="Arial Black" panose="020B0A04020102020204" pitchFamily="34" charset="0"/>
            </a:endParaRPr>
          </a:p>
          <a:p>
            <a:pPr marL="285750" indent="-285750" algn="just"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562212"/>
                </a:solidFill>
                <a:latin typeface="Arial Black" panose="020B0A04020102020204" pitchFamily="34" charset="0"/>
              </a:rPr>
              <a:t>Проведено более 10 мероприятий, </a:t>
            </a:r>
          </a:p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r>
              <a:rPr lang="ru-RU" dirty="0">
                <a:solidFill>
                  <a:srgbClr val="562212"/>
                </a:solidFill>
                <a:latin typeface="Arial Black" panose="020B0A04020102020204" pitchFamily="34" charset="0"/>
              </a:rPr>
              <a:t>Обработано около 285 обращений.</a:t>
            </a:r>
          </a:p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endParaRPr lang="ru-RU" dirty="0">
              <a:solidFill>
                <a:srgbClr val="562212"/>
              </a:solidFill>
              <a:latin typeface="Arial Black" panose="020B0A04020102020204" pitchFamily="34" charset="0"/>
            </a:endParaRPr>
          </a:p>
          <a:p>
            <a:pPr marL="285750" indent="-285750" algn="just"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562212"/>
                </a:solidFill>
                <a:latin typeface="Arial Black" panose="020B0A04020102020204" pitchFamily="34" charset="0"/>
              </a:rPr>
              <a:t>Проведено около 586 консультаций.</a:t>
            </a:r>
          </a:p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endParaRPr lang="ru-RU" altLang="ru-RU" dirty="0">
              <a:solidFill>
                <a:srgbClr val="562212"/>
              </a:solidFill>
              <a:latin typeface="Arial Black" panose="020B0A04020102020204" pitchFamily="34" charset="0"/>
            </a:endParaRPr>
          </a:p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endParaRPr lang="ru-RU" altLang="ru-RU" dirty="0">
              <a:solidFill>
                <a:srgbClr val="562212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Заголовок 3">
            <a:extLst>
              <a:ext uri="{FF2B5EF4-FFF2-40B4-BE49-F238E27FC236}">
                <a16:creationId xmlns:a16="http://schemas.microsoft.com/office/drawing/2014/main" xmlns="" id="{500819EB-47A9-4016-9C54-3EE2DCA81678}"/>
              </a:ext>
            </a:extLst>
          </p:cNvPr>
          <p:cNvSpPr txBox="1">
            <a:spLocks/>
          </p:cNvSpPr>
          <p:nvPr/>
        </p:nvSpPr>
        <p:spPr>
          <a:xfrm>
            <a:off x="1023938" y="827772"/>
            <a:ext cx="7812054" cy="69902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z="3500" dirty="0">
                <a:solidFill>
                  <a:srgbClr val="562212"/>
                </a:solidFill>
                <a:latin typeface="Arial Black" panose="020B0A04020102020204" pitchFamily="34" charset="0"/>
                <a:cs typeface="+mn-cs"/>
              </a:rPr>
              <a:t>Были созданы 4 Центра: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3697D3A-CA3D-46B8-B3EC-E13AA4A7EE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62417" y="2230281"/>
            <a:ext cx="6136535" cy="452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180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3" cstate="print">
            <a:lum bright="6000" contrast="-8000"/>
          </a:blip>
          <a:srcRect t="29636" r="25088"/>
          <a:stretch/>
        </p:blipFill>
        <p:spPr>
          <a:xfrm rot="5400000">
            <a:off x="7382288" y="4538395"/>
            <a:ext cx="4419045" cy="414955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4" cstate="print"/>
          <a:srcRect t="-77" r="218" b="-1"/>
          <a:stretch/>
        </p:blipFill>
        <p:spPr>
          <a:xfrm>
            <a:off x="5957463" y="-905376"/>
            <a:ext cx="2322296" cy="23285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29310" y="1776897"/>
            <a:ext cx="8703448" cy="4413696"/>
          </a:xfrm>
          <a:prstGeom prst="rect">
            <a:avLst/>
          </a:prstGeom>
          <a:noFill/>
        </p:spPr>
        <p:txBody>
          <a:bodyPr wrap="square" numCol="1" spcCol="216000" rtlCol="0">
            <a:noAutofit/>
          </a:bodyPr>
          <a:lstStyle/>
          <a:p>
            <a:pPr algn="just" fontAlgn="auto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r>
              <a:rPr lang="ru-RU" altLang="ru-RU" dirty="0">
                <a:solidFill>
                  <a:srgbClr val="562212"/>
                </a:solidFill>
                <a:latin typeface="Arial Black" panose="020B0A04020102020204" pitchFamily="34" charset="0"/>
              </a:rPr>
              <a:t>3. Центр Сертификации, Стандартизации и Испытаний (ЦССИ)</a:t>
            </a:r>
          </a:p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r>
              <a:rPr lang="ru-RU" altLang="ru-RU" dirty="0">
                <a:solidFill>
                  <a:srgbClr val="562212"/>
                </a:solidFill>
                <a:latin typeface="Arial Black" panose="020B0A04020102020204" pitchFamily="34" charset="0"/>
              </a:rPr>
              <a:t>Центр поддерживает субъектов малого и среднего предпринимательства, осуществляющих деятельность в сфере промышленного и сельскохозяйственного производства в части вопросов сертификации, стандартизации и испытаний выпускаемой продукции.</a:t>
            </a:r>
            <a:endParaRPr lang="ru-RU" dirty="0">
              <a:solidFill>
                <a:srgbClr val="562212"/>
              </a:solidFill>
              <a:latin typeface="Arial Black" panose="020B0A04020102020204" pitchFamily="34" charset="0"/>
            </a:endParaRPr>
          </a:p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endParaRPr lang="ru-RU" altLang="ru-RU" sz="1600" dirty="0">
              <a:solidFill>
                <a:srgbClr val="562212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Заголовок 3">
            <a:extLst>
              <a:ext uri="{FF2B5EF4-FFF2-40B4-BE49-F238E27FC236}">
                <a16:creationId xmlns:a16="http://schemas.microsoft.com/office/drawing/2014/main" xmlns="" id="{500819EB-47A9-4016-9C54-3EE2DCA81678}"/>
              </a:ext>
            </a:extLst>
          </p:cNvPr>
          <p:cNvSpPr txBox="1">
            <a:spLocks/>
          </p:cNvSpPr>
          <p:nvPr/>
        </p:nvSpPr>
        <p:spPr>
          <a:xfrm>
            <a:off x="1023938" y="750771"/>
            <a:ext cx="8023809" cy="77602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z="3500" dirty="0">
                <a:solidFill>
                  <a:srgbClr val="562212"/>
                </a:solidFill>
                <a:latin typeface="Arial Black" panose="020B0A04020102020204" pitchFamily="34" charset="0"/>
                <a:cs typeface="+mn-cs"/>
              </a:rPr>
              <a:t>Были созданы 4 Центра:</a:t>
            </a:r>
          </a:p>
        </p:txBody>
      </p:sp>
      <p:pic>
        <p:nvPicPr>
          <p:cNvPr id="3076" name="Picture 4" descr="https://www.apmb.org/uploads/posts/2015-09/1441179464_dsc_8835.jpg">
            <a:extLst>
              <a:ext uri="{FF2B5EF4-FFF2-40B4-BE49-F238E27FC236}">
                <a16:creationId xmlns:a16="http://schemas.microsoft.com/office/drawing/2014/main" xmlns="" id="{254025B0-51E0-4C91-BA74-837FA7240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131" y="3616311"/>
            <a:ext cx="5917682" cy="3943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0CD9C17-F748-4D86-BE92-40B953964322}"/>
              </a:ext>
            </a:extLst>
          </p:cNvPr>
          <p:cNvSpPr txBox="1"/>
          <p:nvPr/>
        </p:nvSpPr>
        <p:spPr>
          <a:xfrm rot="10800000" flipV="1">
            <a:off x="729310" y="3619962"/>
            <a:ext cx="3630934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562212"/>
                </a:solidFill>
                <a:latin typeface="Arial Black" panose="020B0A04020102020204" pitchFamily="34" charset="0"/>
              </a:rPr>
              <a:t>Услуги получили более 655 субъектов малого предпринимательства, из них 635 уникальных.</a:t>
            </a:r>
          </a:p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endParaRPr lang="ru-RU" dirty="0">
              <a:solidFill>
                <a:srgbClr val="562212"/>
              </a:solidFill>
              <a:latin typeface="Arial Black" panose="020B0A04020102020204" pitchFamily="34" charset="0"/>
            </a:endParaRPr>
          </a:p>
          <a:p>
            <a:pPr marL="285750" indent="-285750" algn="just"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562212"/>
                </a:solidFill>
                <a:latin typeface="Arial Black" panose="020B0A04020102020204" pitchFamily="34" charset="0"/>
              </a:rPr>
              <a:t>Проведено 9 мероприятий, обработано около 770 обращений.</a:t>
            </a:r>
          </a:p>
          <a:p>
            <a:pPr marL="285750" indent="-285750" algn="just"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/>
            </a:pPr>
            <a:endParaRPr lang="ru-RU" dirty="0">
              <a:solidFill>
                <a:srgbClr val="562212"/>
              </a:solidFill>
              <a:latin typeface="Arial Black" panose="020B0A04020102020204" pitchFamily="34" charset="0"/>
            </a:endParaRPr>
          </a:p>
          <a:p>
            <a:pPr marL="285750" indent="-285750" algn="just"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562212"/>
                </a:solidFill>
                <a:latin typeface="Arial Black" panose="020B0A04020102020204" pitchFamily="34" charset="0"/>
              </a:rPr>
              <a:t>Проведено более 65 консультаций.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6211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3" cstate="print">
            <a:lum bright="6000" contrast="-8000"/>
          </a:blip>
          <a:srcRect t="29636" r="25088"/>
          <a:stretch/>
        </p:blipFill>
        <p:spPr>
          <a:xfrm rot="5400000">
            <a:off x="7382288" y="4538395"/>
            <a:ext cx="4419045" cy="414955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4" cstate="print"/>
          <a:srcRect t="-77" r="218" b="-1"/>
          <a:stretch/>
        </p:blipFill>
        <p:spPr>
          <a:xfrm>
            <a:off x="5957463" y="-905376"/>
            <a:ext cx="2322296" cy="23285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73863" y="1526795"/>
            <a:ext cx="8703448" cy="4385701"/>
          </a:xfrm>
          <a:prstGeom prst="rect">
            <a:avLst/>
          </a:prstGeom>
          <a:noFill/>
        </p:spPr>
        <p:txBody>
          <a:bodyPr wrap="square" numCol="1" spcCol="216000" rtlCol="0">
            <a:noAutofit/>
          </a:bodyPr>
          <a:lstStyle/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r>
              <a:rPr lang="ru-RU" altLang="ru-RU" b="1" dirty="0">
                <a:ln w="3175" cmpd="sng">
                  <a:noFill/>
                </a:ln>
                <a:solidFill>
                  <a:srgbClr val="562212"/>
                </a:solidFill>
                <a:latin typeface="Arial Black" panose="020B0A04020102020204" pitchFamily="34" charset="0"/>
              </a:rPr>
              <a:t>4. </a:t>
            </a:r>
            <a:r>
              <a:rPr lang="ru-RU" altLang="ru-RU" dirty="0">
                <a:solidFill>
                  <a:srgbClr val="562212"/>
                </a:solidFill>
                <a:latin typeface="Arial Black" panose="020B0A04020102020204" pitchFamily="34" charset="0"/>
              </a:rPr>
              <a:t>Центр Молодёжного Инновационного Творчества (ЦМИТ)</a:t>
            </a:r>
          </a:p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r>
              <a:rPr lang="ru-RU" altLang="ru-RU" dirty="0">
                <a:solidFill>
                  <a:srgbClr val="562212"/>
                </a:solidFill>
                <a:latin typeface="Arial Black" panose="020B0A04020102020204" pitchFamily="34" charset="0"/>
              </a:rPr>
              <a:t>Цель ЦМИТ: развитие детей, молодежи и субъектов малого и среднего предпринимательства в научно-технической, инновационной и производственной сферах путем создания материально-технической, экономической, информационной базы.</a:t>
            </a:r>
          </a:p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endParaRPr lang="ru-RU" altLang="ru-RU" dirty="0">
              <a:solidFill>
                <a:srgbClr val="562212"/>
              </a:solidFill>
              <a:latin typeface="Arial Black" panose="020B0A04020102020204" pitchFamily="34" charset="0"/>
            </a:endParaRPr>
          </a:p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endParaRPr lang="ru-RU" dirty="0">
              <a:solidFill>
                <a:srgbClr val="562212"/>
              </a:solidFill>
              <a:latin typeface="Arial Black" panose="020B0A04020102020204" pitchFamily="34" charset="0"/>
            </a:endParaRPr>
          </a:p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endParaRPr lang="ru-RU" altLang="ru-RU" dirty="0">
              <a:solidFill>
                <a:srgbClr val="562212"/>
              </a:solidFill>
              <a:latin typeface="Arial Black" panose="020B0A04020102020204" pitchFamily="34" charset="0"/>
            </a:endParaRPr>
          </a:p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endParaRPr lang="ru-RU" altLang="ru-RU" sz="1600" dirty="0">
              <a:solidFill>
                <a:srgbClr val="562212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Заголовок 3">
            <a:extLst>
              <a:ext uri="{FF2B5EF4-FFF2-40B4-BE49-F238E27FC236}">
                <a16:creationId xmlns:a16="http://schemas.microsoft.com/office/drawing/2014/main" xmlns="" id="{500819EB-47A9-4016-9C54-3EE2DCA81678}"/>
              </a:ext>
            </a:extLst>
          </p:cNvPr>
          <p:cNvSpPr txBox="1">
            <a:spLocks/>
          </p:cNvSpPr>
          <p:nvPr/>
        </p:nvSpPr>
        <p:spPr>
          <a:xfrm>
            <a:off x="1023938" y="750771"/>
            <a:ext cx="8023809" cy="77602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z="3500" dirty="0">
                <a:solidFill>
                  <a:srgbClr val="562212"/>
                </a:solidFill>
                <a:latin typeface="Arial Black" panose="020B0A04020102020204" pitchFamily="34" charset="0"/>
                <a:cs typeface="+mn-cs"/>
              </a:rPr>
              <a:t>Были созданы 4 Центра:</a:t>
            </a:r>
          </a:p>
        </p:txBody>
      </p:sp>
      <p:pic>
        <p:nvPicPr>
          <p:cNvPr id="2052" name="Picture 4" descr="http://cmitstart.ru/wp-content/uploads/2018/11/IMG_8446.jpg">
            <a:extLst>
              <a:ext uri="{FF2B5EF4-FFF2-40B4-BE49-F238E27FC236}">
                <a16:creationId xmlns:a16="http://schemas.microsoft.com/office/drawing/2014/main" xmlns="" id="{D642DD17-5902-45A3-8BE0-A16FA439D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561" y="3156025"/>
            <a:ext cx="6174251" cy="4313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B0A8F8B-7F28-4286-820C-2B3BB3E12C45}"/>
              </a:ext>
            </a:extLst>
          </p:cNvPr>
          <p:cNvSpPr txBox="1"/>
          <p:nvPr/>
        </p:nvSpPr>
        <p:spPr>
          <a:xfrm rot="10800000" flipV="1">
            <a:off x="721991" y="3619334"/>
            <a:ext cx="3474626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562212"/>
                </a:solidFill>
                <a:latin typeface="Arial Black" panose="020B0A04020102020204" pitchFamily="34" charset="0"/>
              </a:rPr>
              <a:t>Услуги получили около 1240 субъектов малого предпринимательства, из них около 1150 уникальных.</a:t>
            </a:r>
          </a:p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endParaRPr lang="ru-RU" dirty="0">
              <a:solidFill>
                <a:srgbClr val="562212"/>
              </a:solidFill>
              <a:latin typeface="Arial Black" panose="020B0A04020102020204" pitchFamily="34" charset="0"/>
            </a:endParaRPr>
          </a:p>
          <a:p>
            <a:pPr marL="285750" indent="-285750" algn="just"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/>
            </a:pPr>
            <a:endParaRPr lang="ru-RU" dirty="0">
              <a:solidFill>
                <a:srgbClr val="562212"/>
              </a:solidFill>
              <a:latin typeface="Arial Black" panose="020B0A04020102020204" pitchFamily="34" charset="0"/>
            </a:endParaRPr>
          </a:p>
          <a:p>
            <a:pPr marL="285750" indent="-285750" algn="just"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562212"/>
                </a:solidFill>
                <a:latin typeface="Arial Black" panose="020B0A04020102020204" pitchFamily="34" charset="0"/>
              </a:rPr>
              <a:t>Проведено более 1970 консультаций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0390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3" cstate="print">
            <a:lum bright="6000" contrast="-8000"/>
          </a:blip>
          <a:srcRect t="29636" r="25088"/>
          <a:stretch/>
        </p:blipFill>
        <p:spPr>
          <a:xfrm rot="5400000">
            <a:off x="7382288" y="4538395"/>
            <a:ext cx="4419045" cy="414955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4" cstate="print"/>
          <a:srcRect t="-77" r="218" b="-1"/>
          <a:stretch/>
        </p:blipFill>
        <p:spPr>
          <a:xfrm>
            <a:off x="5957463" y="-905376"/>
            <a:ext cx="2322296" cy="23285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73768" y="1771048"/>
            <a:ext cx="8713798" cy="4141449"/>
          </a:xfrm>
          <a:prstGeom prst="rect">
            <a:avLst/>
          </a:prstGeom>
          <a:noFill/>
        </p:spPr>
        <p:txBody>
          <a:bodyPr wrap="square" numCol="1" spcCol="216000" rtlCol="0">
            <a:noAutofit/>
          </a:bodyPr>
          <a:lstStyle/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r>
              <a:rPr lang="ru-RU" altLang="ru-RU" dirty="0">
                <a:solidFill>
                  <a:srgbClr val="562212"/>
                </a:solidFill>
                <a:latin typeface="Arial Black" panose="020B0A04020102020204" pitchFamily="34" charset="0"/>
              </a:rPr>
              <a:t>В последний день Форума малого и среднего предпринимательства </a:t>
            </a:r>
            <a:r>
              <a:rPr lang="ru-RU" altLang="ru-RU">
                <a:solidFill>
                  <a:srgbClr val="562212"/>
                </a:solidFill>
                <a:latin typeface="Arial Black" panose="020B0A04020102020204" pitchFamily="34" charset="0"/>
              </a:rPr>
              <a:t>- </a:t>
            </a:r>
            <a:r>
              <a:rPr lang="ru-RU" altLang="ru-RU" smtClean="0">
                <a:solidFill>
                  <a:srgbClr val="562212"/>
                </a:solidFill>
                <a:latin typeface="Arial Black" panose="020B0A04020102020204" pitchFamily="34" charset="0"/>
              </a:rPr>
              <a:t>17.12.2019 </a:t>
            </a:r>
            <a:r>
              <a:rPr lang="ru-RU" altLang="ru-RU" dirty="0">
                <a:solidFill>
                  <a:srgbClr val="562212"/>
                </a:solidFill>
                <a:latin typeface="Arial Black" panose="020B0A04020102020204" pitchFamily="34" charset="0"/>
              </a:rPr>
              <a:t>– открывается Центр молодёжного инновационного творчества по адресу  пр. Энергетиков, д.3. </a:t>
            </a:r>
          </a:p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endParaRPr lang="ru-RU" dirty="0">
              <a:solidFill>
                <a:srgbClr val="562212"/>
              </a:solidFill>
              <a:latin typeface="Arial Black" panose="020B0A04020102020204" pitchFamily="34" charset="0"/>
            </a:endParaRPr>
          </a:p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endParaRPr lang="ru-RU" altLang="ru-RU" dirty="0">
              <a:solidFill>
                <a:srgbClr val="562212"/>
              </a:solidFill>
              <a:latin typeface="Arial Black" panose="020B0A04020102020204" pitchFamily="34" charset="0"/>
            </a:endParaRPr>
          </a:p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endParaRPr lang="ru-RU" altLang="ru-RU" sz="1600" dirty="0">
              <a:solidFill>
                <a:srgbClr val="562212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Заголовок 3">
            <a:extLst>
              <a:ext uri="{FF2B5EF4-FFF2-40B4-BE49-F238E27FC236}">
                <a16:creationId xmlns:a16="http://schemas.microsoft.com/office/drawing/2014/main" xmlns="" id="{500819EB-47A9-4016-9C54-3EE2DCA81678}"/>
              </a:ext>
            </a:extLst>
          </p:cNvPr>
          <p:cNvSpPr txBox="1">
            <a:spLocks/>
          </p:cNvSpPr>
          <p:nvPr/>
        </p:nvSpPr>
        <p:spPr>
          <a:xfrm>
            <a:off x="1023938" y="750771"/>
            <a:ext cx="8283691" cy="1020277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z="3500" dirty="0">
                <a:solidFill>
                  <a:srgbClr val="562212"/>
                </a:solidFill>
                <a:latin typeface="Arial Black" panose="020B0A04020102020204" pitchFamily="34" charset="0"/>
                <a:cs typeface="+mn-cs"/>
              </a:rPr>
              <a:t>Открытие Центра молодёжного инновационного творчества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E9363CF-C67A-4FA2-B315-684D14AD8EE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23939" y="3037023"/>
            <a:ext cx="7985308" cy="4491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149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3" cstate="print">
            <a:lum bright="6000" contrast="-8000"/>
          </a:blip>
          <a:srcRect t="29636" r="25088"/>
          <a:stretch/>
        </p:blipFill>
        <p:spPr>
          <a:xfrm rot="5400000">
            <a:off x="7382288" y="4538395"/>
            <a:ext cx="4419045" cy="414955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4" cstate="print"/>
          <a:srcRect t="-77" r="218" b="-1"/>
          <a:stretch/>
        </p:blipFill>
        <p:spPr>
          <a:xfrm>
            <a:off x="5957463" y="-905376"/>
            <a:ext cx="2322296" cy="23285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73768" y="1771048"/>
            <a:ext cx="8713798" cy="4141449"/>
          </a:xfrm>
          <a:prstGeom prst="rect">
            <a:avLst/>
          </a:prstGeom>
          <a:noFill/>
        </p:spPr>
        <p:txBody>
          <a:bodyPr wrap="square" numCol="1" spcCol="216000" rtlCol="0">
            <a:noAutofit/>
          </a:bodyPr>
          <a:lstStyle/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endParaRPr lang="ru-RU" dirty="0">
              <a:solidFill>
                <a:srgbClr val="562212"/>
              </a:solidFill>
              <a:latin typeface="Arial Black" panose="020B0A04020102020204" pitchFamily="34" charset="0"/>
            </a:endParaRPr>
          </a:p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endParaRPr lang="ru-RU" altLang="ru-RU" dirty="0">
              <a:solidFill>
                <a:srgbClr val="562212"/>
              </a:solidFill>
              <a:latin typeface="Arial Black" panose="020B0A04020102020204" pitchFamily="34" charset="0"/>
            </a:endParaRPr>
          </a:p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endParaRPr lang="ru-RU" altLang="ru-RU" sz="1600" dirty="0">
              <a:solidFill>
                <a:srgbClr val="562212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Заголовок 3">
            <a:extLst>
              <a:ext uri="{FF2B5EF4-FFF2-40B4-BE49-F238E27FC236}">
                <a16:creationId xmlns:a16="http://schemas.microsoft.com/office/drawing/2014/main" xmlns="" id="{500819EB-47A9-4016-9C54-3EE2DCA81678}"/>
              </a:ext>
            </a:extLst>
          </p:cNvPr>
          <p:cNvSpPr txBox="1">
            <a:spLocks/>
          </p:cNvSpPr>
          <p:nvPr/>
        </p:nvSpPr>
        <p:spPr>
          <a:xfrm>
            <a:off x="1023938" y="750771"/>
            <a:ext cx="8283691" cy="1020277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z="3500" dirty="0">
                <a:solidFill>
                  <a:srgbClr val="562212"/>
                </a:solidFill>
                <a:latin typeface="Arial Black" panose="020B0A04020102020204" pitchFamily="34" charset="0"/>
                <a:cs typeface="+mn-cs"/>
              </a:rPr>
              <a:t>Открытие Центра молодёжного инновационного творчества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DD8BE25-1311-4F99-9131-AEF1279845E1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1048" y="2058084"/>
            <a:ext cx="9780607" cy="5501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6445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3" cstate="print">
            <a:lum bright="6000" contrast="-8000"/>
          </a:blip>
          <a:srcRect t="29636" r="25088"/>
          <a:stretch/>
        </p:blipFill>
        <p:spPr>
          <a:xfrm rot="5400000">
            <a:off x="7382288" y="4538395"/>
            <a:ext cx="4419045" cy="414955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4" cstate="print"/>
          <a:srcRect t="-77" r="218" b="-1"/>
          <a:stretch/>
        </p:blipFill>
        <p:spPr>
          <a:xfrm>
            <a:off x="5957463" y="-905376"/>
            <a:ext cx="2322296" cy="23285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73768" y="1771048"/>
            <a:ext cx="8713798" cy="4141449"/>
          </a:xfrm>
          <a:prstGeom prst="rect">
            <a:avLst/>
          </a:prstGeom>
          <a:noFill/>
        </p:spPr>
        <p:txBody>
          <a:bodyPr wrap="square" numCol="1" spcCol="216000" rtlCol="0">
            <a:noAutofit/>
          </a:bodyPr>
          <a:lstStyle/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endParaRPr lang="ru-RU" dirty="0">
              <a:solidFill>
                <a:srgbClr val="562212"/>
              </a:solidFill>
              <a:latin typeface="Arial Black" panose="020B0A04020102020204" pitchFamily="34" charset="0"/>
            </a:endParaRPr>
          </a:p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endParaRPr lang="ru-RU" altLang="ru-RU" dirty="0">
              <a:solidFill>
                <a:srgbClr val="562212"/>
              </a:solidFill>
              <a:latin typeface="Arial Black" panose="020B0A04020102020204" pitchFamily="34" charset="0"/>
            </a:endParaRPr>
          </a:p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endParaRPr lang="ru-RU" altLang="ru-RU" sz="1600" dirty="0">
              <a:solidFill>
                <a:srgbClr val="562212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Заголовок 3">
            <a:extLst>
              <a:ext uri="{FF2B5EF4-FFF2-40B4-BE49-F238E27FC236}">
                <a16:creationId xmlns:a16="http://schemas.microsoft.com/office/drawing/2014/main" xmlns="" id="{500819EB-47A9-4016-9C54-3EE2DCA81678}"/>
              </a:ext>
            </a:extLst>
          </p:cNvPr>
          <p:cNvSpPr txBox="1">
            <a:spLocks/>
          </p:cNvSpPr>
          <p:nvPr/>
        </p:nvSpPr>
        <p:spPr>
          <a:xfrm>
            <a:off x="1023938" y="750771"/>
            <a:ext cx="8283691" cy="1020277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z="3500" dirty="0">
                <a:solidFill>
                  <a:srgbClr val="562212"/>
                </a:solidFill>
                <a:latin typeface="Arial Black" panose="020B0A04020102020204" pitchFamily="34" charset="0"/>
                <a:cs typeface="+mn-cs"/>
              </a:rPr>
              <a:t>Открытие Центра молодёжного инновационного творчества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A1BEEC98-2C5B-442C-8A66-E53134535B61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5168" y="1973179"/>
            <a:ext cx="9968318" cy="5607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7352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3" cstate="print">
            <a:lum bright="6000" contrast="-8000"/>
          </a:blip>
          <a:srcRect t="29636" r="25088"/>
          <a:stretch/>
        </p:blipFill>
        <p:spPr>
          <a:xfrm rot="5400000">
            <a:off x="7382288" y="4538395"/>
            <a:ext cx="4419045" cy="414955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4" cstate="print"/>
          <a:srcRect t="-77" r="218" b="-1"/>
          <a:stretch/>
        </p:blipFill>
        <p:spPr>
          <a:xfrm>
            <a:off x="5957463" y="-905376"/>
            <a:ext cx="2322296" cy="23285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73768" y="1867301"/>
            <a:ext cx="8713798" cy="4045196"/>
          </a:xfrm>
          <a:prstGeom prst="rect">
            <a:avLst/>
          </a:prstGeom>
          <a:noFill/>
        </p:spPr>
        <p:txBody>
          <a:bodyPr wrap="square" numCol="1" spcCol="216000" rtlCol="0">
            <a:noAutofit/>
          </a:bodyPr>
          <a:lstStyle/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r>
              <a:rPr lang="ru-RU" altLang="ru-RU" dirty="0">
                <a:solidFill>
                  <a:srgbClr val="562212"/>
                </a:solidFill>
                <a:latin typeface="Arial Black" panose="020B0A04020102020204" pitchFamily="34" charset="0"/>
              </a:rPr>
              <a:t>На площадке ЦМИТ будет открыта фотостудия Центра народно-художественных промыслов. </a:t>
            </a:r>
            <a:endParaRPr lang="ru-RU" dirty="0">
              <a:solidFill>
                <a:srgbClr val="562212"/>
              </a:solidFill>
              <a:latin typeface="Arial Black" panose="020B0A04020102020204" pitchFamily="34" charset="0"/>
            </a:endParaRPr>
          </a:p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endParaRPr lang="ru-RU" altLang="ru-RU" dirty="0">
              <a:solidFill>
                <a:srgbClr val="562212"/>
              </a:solidFill>
              <a:latin typeface="Arial Black" panose="020B0A04020102020204" pitchFamily="34" charset="0"/>
            </a:endParaRPr>
          </a:p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endParaRPr lang="ru-RU" altLang="ru-RU" sz="1600" dirty="0">
              <a:solidFill>
                <a:srgbClr val="562212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Заголовок 3">
            <a:extLst>
              <a:ext uri="{FF2B5EF4-FFF2-40B4-BE49-F238E27FC236}">
                <a16:creationId xmlns:a16="http://schemas.microsoft.com/office/drawing/2014/main" xmlns="" id="{500819EB-47A9-4016-9C54-3EE2DCA81678}"/>
              </a:ext>
            </a:extLst>
          </p:cNvPr>
          <p:cNvSpPr txBox="1">
            <a:spLocks/>
          </p:cNvSpPr>
          <p:nvPr/>
        </p:nvSpPr>
        <p:spPr>
          <a:xfrm>
            <a:off x="1023938" y="750771"/>
            <a:ext cx="8283691" cy="1020277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z="3500" dirty="0">
                <a:solidFill>
                  <a:srgbClr val="562212"/>
                </a:solidFill>
                <a:latin typeface="Arial Black" panose="020B0A04020102020204" pitchFamily="34" charset="0"/>
                <a:cs typeface="+mn-cs"/>
              </a:rPr>
              <a:t>Фотостудия Центра народно-художественных промыслов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4BFCCAC-D404-46E6-9FB1-3974F8C221F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77484" y="2761467"/>
            <a:ext cx="8530146" cy="4798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0219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3" cstate="print">
            <a:lum bright="6000" contrast="-8000"/>
          </a:blip>
          <a:srcRect t="29636" r="25088"/>
          <a:stretch/>
        </p:blipFill>
        <p:spPr>
          <a:xfrm rot="5400000">
            <a:off x="7389333" y="4412272"/>
            <a:ext cx="4419045" cy="414955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4" cstate="print"/>
          <a:srcRect t="-77" r="218" b="-1"/>
          <a:stretch/>
        </p:blipFill>
        <p:spPr>
          <a:xfrm>
            <a:off x="-1161148" y="6626986"/>
            <a:ext cx="2322296" cy="232851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29310" y="590455"/>
            <a:ext cx="8137964" cy="1013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3508" dirty="0">
                <a:solidFill>
                  <a:srgbClr val="562212"/>
                </a:solidFill>
                <a:latin typeface="Arial Black" panose="020B0A04020102020204" pitchFamily="34" charset="0"/>
                <a:ea typeface="Roboto Black" panose="02000000000000000000" pitchFamily="2" charset="0"/>
              </a:rPr>
              <a:t>Результаты деятельности центра «Мой бизнес» :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A688AAE6-06F6-4ADD-9293-8DEF9BDE6AE4}"/>
              </a:ext>
            </a:extLst>
          </p:cNvPr>
          <p:cNvSpPr/>
          <p:nvPr/>
        </p:nvSpPr>
        <p:spPr>
          <a:xfrm>
            <a:off x="729311" y="1852002"/>
            <a:ext cx="854944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solidFill>
                  <a:srgbClr val="562212"/>
                </a:solidFill>
                <a:latin typeface="Arial Black" panose="020B0A04020102020204" pitchFamily="34" charset="0"/>
              </a:rPr>
              <a:t>Создано более 300 новых юридических лиц.</a:t>
            </a:r>
          </a:p>
          <a:p>
            <a:pPr marL="342900" indent="-342900" algn="just"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solidFill>
                  <a:srgbClr val="562212"/>
                </a:solidFill>
                <a:latin typeface="Arial Black" panose="020B0A04020102020204" pitchFamily="34" charset="0"/>
              </a:rPr>
              <a:t> Оказаны услуги 3560 субъектам МСП.</a:t>
            </a:r>
          </a:p>
          <a:p>
            <a:pPr marL="342900" indent="-342900" algn="just"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solidFill>
                  <a:srgbClr val="562212"/>
                </a:solidFill>
                <a:latin typeface="Arial Black" panose="020B0A04020102020204" pitchFamily="34" charset="0"/>
              </a:rPr>
              <a:t>  Около 4800 услуг, в том числе:</a:t>
            </a:r>
          </a:p>
          <a:p>
            <a:pPr marL="946150" lvl="1" indent="-342900" algn="just"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solidFill>
                  <a:srgbClr val="562212"/>
                </a:solidFill>
                <a:latin typeface="Arial Black" panose="020B0A04020102020204" pitchFamily="34" charset="0"/>
              </a:rPr>
              <a:t> Консультации (более 2800) </a:t>
            </a:r>
          </a:p>
          <a:p>
            <a:pPr marL="946150" lvl="1" indent="-342900" algn="just"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solidFill>
                  <a:srgbClr val="562212"/>
                </a:solidFill>
                <a:latin typeface="Arial Black" panose="020B0A04020102020204" pitchFamily="34" charset="0"/>
              </a:rPr>
              <a:t>Семинары</a:t>
            </a:r>
          </a:p>
          <a:p>
            <a:pPr marL="946150" lvl="1" indent="-342900" algn="just"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solidFill>
                  <a:srgbClr val="562212"/>
                </a:solidFill>
                <a:latin typeface="Arial Black" panose="020B0A04020102020204" pitchFamily="34" charset="0"/>
              </a:rPr>
              <a:t>Тренинги</a:t>
            </a:r>
          </a:p>
          <a:p>
            <a:pPr marL="946150" lvl="1" indent="-342900" algn="just"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solidFill>
                  <a:srgbClr val="562212"/>
                </a:solidFill>
                <a:latin typeface="Arial Black" panose="020B0A04020102020204" pitchFamily="34" charset="0"/>
              </a:rPr>
              <a:t>Форумы </a:t>
            </a:r>
          </a:p>
          <a:p>
            <a:pPr marL="946150" lvl="1" indent="-342900" algn="just"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solidFill>
                  <a:srgbClr val="562212"/>
                </a:solidFill>
                <a:latin typeface="Arial Black" panose="020B0A04020102020204" pitchFamily="34" charset="0"/>
              </a:rPr>
              <a:t>Вебинары</a:t>
            </a:r>
          </a:p>
          <a:p>
            <a:pPr marL="946150" lvl="1" indent="-342900" algn="just"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solidFill>
                  <a:srgbClr val="562212"/>
                </a:solidFill>
                <a:latin typeface="Arial Black" panose="020B0A04020102020204" pitchFamily="34" charset="0"/>
              </a:rPr>
              <a:t>Круглые столы</a:t>
            </a:r>
          </a:p>
          <a:p>
            <a:pPr marL="946150" lvl="1" indent="-342900" algn="just"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solidFill>
                  <a:srgbClr val="562212"/>
                </a:solidFill>
                <a:latin typeface="Arial Black" panose="020B0A04020102020204" pitchFamily="34" charset="0"/>
              </a:rPr>
              <a:t>Мастер-классы</a:t>
            </a:r>
          </a:p>
          <a:p>
            <a:pPr marL="946150" lvl="1" indent="-342900" algn="just"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solidFill>
                  <a:srgbClr val="562212"/>
                </a:solidFill>
                <a:latin typeface="Arial Black" panose="020B0A04020102020204" pitchFamily="34" charset="0"/>
              </a:rPr>
              <a:t>Конференции </a:t>
            </a:r>
          </a:p>
        </p:txBody>
      </p:sp>
      <p:pic>
        <p:nvPicPr>
          <p:cNvPr id="1026" name="Picture 2" descr="https://www.kv.by/sites/default/files/pictures/mainimage/2018/11/indiana-private-investigators-services-2.jpg">
            <a:extLst>
              <a:ext uri="{FF2B5EF4-FFF2-40B4-BE49-F238E27FC236}">
                <a16:creationId xmlns:a16="http://schemas.microsoft.com/office/drawing/2014/main" xmlns="" id="{162E8279-0870-4D88-A657-907AA462A3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398" y="3580598"/>
            <a:ext cx="5602133" cy="3734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6797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3" cstate="print">
            <a:lum bright="6000" contrast="-8000"/>
          </a:blip>
          <a:srcRect t="29636" r="25088"/>
          <a:stretch/>
        </p:blipFill>
        <p:spPr>
          <a:xfrm rot="5400000">
            <a:off x="7389333" y="4412272"/>
            <a:ext cx="4419045" cy="414955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4" cstate="print"/>
          <a:srcRect t="-77" r="218" b="-1"/>
          <a:stretch/>
        </p:blipFill>
        <p:spPr>
          <a:xfrm>
            <a:off x="-1161148" y="6626986"/>
            <a:ext cx="2322296" cy="2328515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A688AAE6-06F6-4ADD-9293-8DEF9BDE6AE4}"/>
              </a:ext>
            </a:extLst>
          </p:cNvPr>
          <p:cNvSpPr/>
          <p:nvPr/>
        </p:nvSpPr>
        <p:spPr>
          <a:xfrm>
            <a:off x="259881" y="1852002"/>
            <a:ext cx="10431931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r>
              <a:rPr lang="en-US" dirty="0">
                <a:solidFill>
                  <a:srgbClr val="562212"/>
                </a:solidFill>
                <a:latin typeface="Arial Black" panose="020B0A04020102020204" pitchFamily="34" charset="0"/>
              </a:rPr>
              <a:t>	</a:t>
            </a:r>
            <a:r>
              <a:rPr lang="ru-RU" b="1" dirty="0">
                <a:solidFill>
                  <a:srgbClr val="FF0000"/>
                </a:solidFill>
                <a:latin typeface="Arial Black" panose="020B0A04020102020204" pitchFamily="34" charset="0"/>
              </a:rPr>
              <a:t>Инфраструктура поддержки предпринимательства в Санкт-Петербурге</a:t>
            </a:r>
          </a:p>
          <a:p>
            <a:pPr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endParaRPr lang="ru-RU" sz="2000" dirty="0">
              <a:solidFill>
                <a:srgbClr val="562212"/>
              </a:solidFill>
              <a:latin typeface="Arial Black" panose="020B0A04020102020204" pitchFamily="34" charset="0"/>
            </a:endParaRPr>
          </a:p>
          <a:p>
            <a:pPr marL="342900" indent="-342900" algn="just"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562212"/>
                </a:solidFill>
                <a:latin typeface="Arial Black" panose="020B0A04020102020204" pitchFamily="34" charset="0"/>
              </a:rPr>
              <a:t>Фонд развития субъектов малого и среднего предпринимательства в Санкт-Петербурге</a:t>
            </a:r>
          </a:p>
          <a:p>
            <a:pPr marL="342900" indent="-342900" algn="just"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562212"/>
                </a:solidFill>
                <a:latin typeface="Arial Black" panose="020B0A04020102020204" pitchFamily="34" charset="0"/>
              </a:rPr>
              <a:t>Центр инноваций социальной сферы (ЦИСС)</a:t>
            </a:r>
          </a:p>
          <a:p>
            <a:pPr marL="342900" indent="-342900" algn="just"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562212"/>
                </a:solidFill>
                <a:latin typeface="Arial Black" panose="020B0A04020102020204" pitchFamily="34" charset="0"/>
              </a:rPr>
              <a:t>Центр народно-художественных промыслов (ЦНХП)</a:t>
            </a:r>
          </a:p>
          <a:p>
            <a:pPr marL="342900" indent="-342900" algn="just"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562212"/>
                </a:solidFill>
                <a:latin typeface="Arial Black" panose="020B0A04020102020204" pitchFamily="34" charset="0"/>
              </a:rPr>
              <a:t>Центр сертификации, стандартизации и испытаний (ЦССИ)</a:t>
            </a:r>
          </a:p>
          <a:p>
            <a:pPr lvl="4" algn="just">
              <a:spcAft>
                <a:spcPts val="600"/>
              </a:spcAft>
              <a:buClr>
                <a:schemeClr val="accent1"/>
              </a:buClr>
              <a:buSzPct val="115000"/>
              <a:defRPr/>
            </a:pPr>
            <a:r>
              <a:rPr lang="en-US" dirty="0">
                <a:solidFill>
                  <a:srgbClr val="562212"/>
                </a:solidFill>
                <a:latin typeface="Arial Black" panose="020B0A04020102020204" pitchFamily="34" charset="0"/>
              </a:rPr>
              <a:t>	</a:t>
            </a:r>
            <a:r>
              <a:rPr lang="en-US" dirty="0">
                <a:solidFill>
                  <a:srgbClr val="FF0000"/>
                </a:solidFill>
                <a:latin typeface="Arial Black" panose="020B0A04020102020204" pitchFamily="34" charset="0"/>
                <a:hlinkClick r:id="rId5"/>
              </a:rPr>
              <a:t>www.fond-spb.ru</a:t>
            </a:r>
            <a:endParaRPr lang="ru-RU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marL="342900" indent="-342900" algn="just"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562212"/>
                </a:solidFill>
                <a:latin typeface="Arial Black" panose="020B0A04020102020204" pitchFamily="34" charset="0"/>
              </a:rPr>
              <a:t>Общественный Совет по развитию малого предпринимательства при Губернаторе Санкт-Петербурга. </a:t>
            </a:r>
            <a:r>
              <a:rPr lang="en-US" dirty="0">
                <a:solidFill>
                  <a:srgbClr val="FF0000"/>
                </a:solidFill>
                <a:latin typeface="Arial Black" panose="020B0A04020102020204" pitchFamily="34" charset="0"/>
                <a:hlinkClick r:id="rId6"/>
              </a:rPr>
              <a:t>www.osspb.ru</a:t>
            </a:r>
            <a:endParaRPr lang="ru-RU" dirty="0">
              <a:solidFill>
                <a:srgbClr val="562212"/>
              </a:solidFill>
              <a:latin typeface="Arial Black" panose="020B0A04020102020204" pitchFamily="34" charset="0"/>
            </a:endParaRPr>
          </a:p>
          <a:p>
            <a:pPr marL="342900" indent="-342900" algn="just"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562212"/>
                </a:solidFill>
                <a:latin typeface="Arial Black" panose="020B0A04020102020204" pitchFamily="34" charset="0"/>
              </a:rPr>
              <a:t>Фонд содействия кредитованию малого и среднего бизнеса, </a:t>
            </a:r>
            <a:r>
              <a:rPr lang="ru-RU" dirty="0" err="1">
                <a:solidFill>
                  <a:srgbClr val="562212"/>
                </a:solidFill>
                <a:latin typeface="Arial Black" panose="020B0A04020102020204" pitchFamily="34" charset="0"/>
              </a:rPr>
              <a:t>микрокредитная</a:t>
            </a:r>
            <a:r>
              <a:rPr lang="ru-RU" dirty="0">
                <a:solidFill>
                  <a:srgbClr val="562212"/>
                </a:solidFill>
                <a:latin typeface="Arial Black" panose="020B0A04020102020204" pitchFamily="34" charset="0"/>
              </a:rPr>
              <a:t> компания. </a:t>
            </a:r>
            <a:r>
              <a:rPr lang="en-US" dirty="0">
                <a:solidFill>
                  <a:srgbClr val="562212"/>
                </a:solidFill>
                <a:latin typeface="Arial Black" panose="020B0A04020102020204" pitchFamily="34" charset="0"/>
                <a:hlinkClick r:id="rId7"/>
              </a:rPr>
              <a:t>www.credit-fond.ru</a:t>
            </a:r>
            <a:endParaRPr lang="en-US" dirty="0">
              <a:solidFill>
                <a:srgbClr val="562212"/>
              </a:solidFill>
              <a:latin typeface="Arial Black" panose="020B0A04020102020204" pitchFamily="34" charset="0"/>
            </a:endParaRPr>
          </a:p>
          <a:p>
            <a:pPr marL="342900" indent="-342900" algn="just"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562212"/>
                </a:solidFill>
                <a:latin typeface="Arial Black" panose="020B0A04020102020204" pitchFamily="34" charset="0"/>
              </a:rPr>
              <a:t>Центр развития и поддержки предпринимательства. </a:t>
            </a:r>
            <a:r>
              <a:rPr lang="en-US" dirty="0">
                <a:solidFill>
                  <a:srgbClr val="562212"/>
                </a:solidFill>
                <a:latin typeface="Arial Black" panose="020B0A04020102020204" pitchFamily="34" charset="0"/>
                <a:hlinkClick r:id="rId8"/>
              </a:rPr>
              <a:t>www.crpp.ru</a:t>
            </a:r>
            <a:endParaRPr lang="en-US" dirty="0">
              <a:solidFill>
                <a:srgbClr val="562212"/>
              </a:solidFill>
              <a:latin typeface="Arial Black" panose="020B0A04020102020204" pitchFamily="34" charset="0"/>
            </a:endParaRPr>
          </a:p>
          <a:p>
            <a:pPr marL="342900" indent="-342900" algn="just"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562212"/>
                </a:solidFill>
                <a:latin typeface="Arial Black" panose="020B0A04020102020204" pitchFamily="34" charset="0"/>
              </a:rPr>
              <a:t>Технопарк Санкт-Петербург бизнес-инкубатор «</a:t>
            </a:r>
            <a:r>
              <a:rPr lang="ru-RU" dirty="0" err="1">
                <a:solidFill>
                  <a:srgbClr val="562212"/>
                </a:solidFill>
                <a:latin typeface="Arial Black" panose="020B0A04020102020204" pitchFamily="34" charset="0"/>
              </a:rPr>
              <a:t>Ингрия</a:t>
            </a:r>
            <a:r>
              <a:rPr lang="ru-RU" dirty="0">
                <a:solidFill>
                  <a:srgbClr val="562212"/>
                </a:solidFill>
                <a:latin typeface="Arial Black" panose="020B0A04020102020204" pitchFamily="34" charset="0"/>
              </a:rPr>
              <a:t>».</a:t>
            </a:r>
            <a:r>
              <a:rPr lang="en-US" dirty="0">
                <a:solidFill>
                  <a:srgbClr val="562212"/>
                </a:solidFill>
                <a:latin typeface="Arial Black" panose="020B0A04020102020204" pitchFamily="34" charset="0"/>
              </a:rPr>
              <a:t> </a:t>
            </a:r>
            <a:r>
              <a:rPr lang="en-US" dirty="0">
                <a:solidFill>
                  <a:srgbClr val="562212"/>
                </a:solidFill>
                <a:latin typeface="Arial Black" panose="020B0A04020102020204" pitchFamily="34" charset="0"/>
                <a:hlinkClick r:id="rId9"/>
              </a:rPr>
              <a:t>www.ingria-startup.ru</a:t>
            </a:r>
            <a:endParaRPr lang="en-US" dirty="0">
              <a:solidFill>
                <a:srgbClr val="562212"/>
              </a:solidFill>
              <a:latin typeface="Arial Black" panose="020B0A04020102020204" pitchFamily="34" charset="0"/>
            </a:endParaRPr>
          </a:p>
          <a:p>
            <a:pPr marL="342900" indent="-342900" algn="just"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/>
            </a:pPr>
            <a:endParaRPr lang="en-US" sz="2000" dirty="0">
              <a:solidFill>
                <a:srgbClr val="562212"/>
              </a:solidFill>
              <a:latin typeface="Arial Black" panose="020B0A04020102020204" pitchFamily="34" charset="0"/>
            </a:endParaRPr>
          </a:p>
          <a:p>
            <a:pPr marL="342900" indent="-342900" algn="just"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/>
            </a:pPr>
            <a:endParaRPr lang="ru-RU" sz="2000" dirty="0">
              <a:solidFill>
                <a:srgbClr val="562212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A53CCB90-A33A-4E93-A68C-250E9AD661F2}"/>
              </a:ext>
            </a:extLst>
          </p:cNvPr>
          <p:cNvGrpSpPr/>
          <p:nvPr/>
        </p:nvGrpSpPr>
        <p:grpSpPr>
          <a:xfrm>
            <a:off x="2666198" y="0"/>
            <a:ext cx="5496025" cy="1771049"/>
            <a:chOff x="920709" y="2234968"/>
            <a:chExt cx="8532371" cy="2423584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xmlns="" id="{6575F42A-D046-4011-B027-B40A155254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/>
            <a:srcRect l="82864"/>
            <a:stretch/>
          </p:blipFill>
          <p:spPr>
            <a:xfrm>
              <a:off x="8011434" y="2234968"/>
              <a:ext cx="1441646" cy="2423584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xmlns="" id="{FA6B9D9C-8D9D-4919-BAC1-D9F6E475B54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0709" y="2629589"/>
              <a:ext cx="6976492" cy="12951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9958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7765</TotalTime>
  <Words>434</Words>
  <Application>Microsoft Office PowerPoint</Application>
  <PresentationFormat>Произвольный</PresentationFormat>
  <Paragraphs>86</Paragraphs>
  <Slides>14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Synergy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Горина Екатерина Леонидовна</dc:creator>
  <cp:lastModifiedBy>Румянцева Елена Николаевна</cp:lastModifiedBy>
  <cp:revision>651</cp:revision>
  <cp:lastPrinted>2019-11-22T07:01:30Z</cp:lastPrinted>
  <dcterms:created xsi:type="dcterms:W3CDTF">2019-04-26T08:56:54Z</dcterms:created>
  <dcterms:modified xsi:type="dcterms:W3CDTF">2019-12-23T15:13:09Z</dcterms:modified>
</cp:coreProperties>
</file>