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7561263" cy="10693400"/>
  <p:notesSz cx="6797675" cy="9874250"/>
  <p:defaultTextStyle>
    <a:defPPr>
      <a:defRPr lang="ru-RU"/>
    </a:defPPr>
    <a:lvl1pPr marL="0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97845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95690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493535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991380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3108" y="84"/>
      </p:cViewPr>
      <p:guideLst>
        <p:guide orient="horz" pos="3368"/>
        <p:guide pos="238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6B675A-3FE9-4BD0-A73B-1672CF57FA7D}" type="datetimeFigureOut">
              <a:rPr lang="ru-RU" smtClean="0"/>
              <a:pPr/>
              <a:t>17.06.2020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90738" y="741363"/>
            <a:ext cx="261620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EBAC3D-C2B3-40EB-B12A-AFE2C0B8CC8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2564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97845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95690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93535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91380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EBAC3D-C2B3-40EB-B12A-AFE2C0B8CC89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436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67095" y="3321888"/>
            <a:ext cx="6427074" cy="22921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34190" y="6059594"/>
            <a:ext cx="5292884" cy="273275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1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9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7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9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2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1E930-A0C9-4F76-9621-C6A5E7A29904}" type="datetime1">
              <a:rPr lang="ru-RU" smtClean="0"/>
              <a:t>17.06.2020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2752-1298-4B80-953D-F5927DB92B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E6E21-95A7-45AE-84F5-A8D6F983ADF5}" type="datetime1">
              <a:rPr lang="ru-RU" smtClean="0"/>
              <a:t>17.06.2020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2752-1298-4B80-953D-F5927DB92B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7288" y="6871500"/>
            <a:ext cx="6427074" cy="2123828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97288" y="4532321"/>
            <a:ext cx="6427074" cy="2339180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84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E71E6-0FBD-4FA9-B9B9-3AE40120F714}" type="datetime1">
              <a:rPr lang="ru-RU" smtClean="0"/>
              <a:t>17.06.2020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2752-1298-4B80-953D-F5927DB92B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3549" y="3326836"/>
            <a:ext cx="2488916" cy="9408708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898486" y="3326836"/>
            <a:ext cx="2488916" cy="9408708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3BFF6-1EBC-4D6C-AB74-31EC400C9412}" type="datetime1">
              <a:rPr lang="ru-RU" smtClean="0"/>
              <a:t>17.06.2020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2752-1298-4B80-953D-F5927DB92B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78064" y="2393639"/>
            <a:ext cx="3340871" cy="997555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78064" y="3391194"/>
            <a:ext cx="3340871" cy="616108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841019" y="2393639"/>
            <a:ext cx="3342183" cy="997555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841019" y="3391194"/>
            <a:ext cx="3342183" cy="616108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21D44-9DDA-4323-A6E3-19C80F557F7C}" type="datetime1">
              <a:rPr lang="ru-RU" smtClean="0"/>
              <a:t>17.06.2020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2752-1298-4B80-953D-F5927DB92B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4AFF1-09ED-4AF7-99CB-0A26190C92E5}" type="datetime1">
              <a:rPr lang="ru-RU" smtClean="0"/>
              <a:t>17.06.2020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2752-1298-4B80-953D-F5927DB92B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E2CA3-C68F-43DD-AA84-140C385BDF00}" type="datetime1">
              <a:rPr lang="ru-RU" smtClean="0"/>
              <a:t>17.06.2020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2752-1298-4B80-953D-F5927DB92B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065" y="425757"/>
            <a:ext cx="2487604" cy="1811938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56245" y="425757"/>
            <a:ext cx="4226957" cy="9126521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78065" y="2237694"/>
            <a:ext cx="2487604" cy="7314584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EF929-0981-4D8A-A3B9-4F7CFA5846B2}" type="datetime1">
              <a:rPr lang="ru-RU" smtClean="0"/>
              <a:t>17.06.2020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2752-1298-4B80-953D-F5927DB92B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2060" y="7485381"/>
            <a:ext cx="4536758" cy="883692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500"/>
            </a:lvl1pPr>
            <a:lvl2pPr marL="497845" indent="0">
              <a:buNone/>
              <a:defRPr sz="3000"/>
            </a:lvl2pPr>
            <a:lvl3pPr marL="995690" indent="0">
              <a:buNone/>
              <a:defRPr sz="2600"/>
            </a:lvl3pPr>
            <a:lvl4pPr marL="1493535" indent="0">
              <a:buNone/>
              <a:defRPr sz="2200"/>
            </a:lvl4pPr>
            <a:lvl5pPr marL="1991380" indent="0">
              <a:buNone/>
              <a:defRPr sz="2200"/>
            </a:lvl5pPr>
            <a:lvl6pPr marL="2489225" indent="0">
              <a:buNone/>
              <a:defRPr sz="2200"/>
            </a:lvl6pPr>
            <a:lvl7pPr marL="2987070" indent="0">
              <a:buNone/>
              <a:defRPr sz="2200"/>
            </a:lvl7pPr>
            <a:lvl8pPr marL="3484916" indent="0">
              <a:buNone/>
              <a:defRPr sz="2200"/>
            </a:lvl8pPr>
            <a:lvl9pPr marL="3982761" indent="0">
              <a:buNone/>
              <a:defRPr sz="22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82060" y="8369073"/>
            <a:ext cx="4536758" cy="1254988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B0E74-1FF2-489C-97F7-4EE85EF16F4F}" type="datetime1">
              <a:rPr lang="ru-RU" smtClean="0"/>
              <a:t>17.06.2020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2752-1298-4B80-953D-F5927DB92B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393BA-6F83-4D6A-9B5F-77E2251FC2FB}" type="datetime1">
              <a:rPr lang="ru-RU" smtClean="0"/>
              <a:t>17.06.2020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2752-1298-4B80-953D-F5927DB92B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111436" y="571801"/>
            <a:ext cx="1275964" cy="1216374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83549" y="571801"/>
            <a:ext cx="3701869" cy="1216374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A3BB2-9C5D-4903-AA1B-9D0950972012}" type="datetime1">
              <a:rPr lang="ru-RU" smtClean="0"/>
              <a:t>17.06.2020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2752-1298-4B80-953D-F5927DB92B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 vert="horz" lIns="99569" tIns="49785" rIns="99569" bIns="49785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78063" y="2495129"/>
            <a:ext cx="6805137" cy="7057150"/>
          </a:xfrm>
          <a:prstGeom prst="rect">
            <a:avLst/>
          </a:prstGeom>
        </p:spPr>
        <p:txBody>
          <a:bodyPr vert="horz" lIns="99569" tIns="49785" rIns="99569" bIns="49785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78063" y="9911199"/>
            <a:ext cx="1764295" cy="569324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44B7CB-CEB3-45C4-BAAE-CB341E761A2E}" type="datetime1">
              <a:rPr lang="ru-RU" smtClean="0"/>
              <a:t>17.06.2020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583432" y="9911199"/>
            <a:ext cx="2394400" cy="569324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5418905" y="9911199"/>
            <a:ext cx="1764295" cy="569324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5C2752-1298-4B80-953D-F5927DB92B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95690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3384" indent="-373384" algn="l" defTabSz="995690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8998" indent="-311153" algn="l" defTabSz="995690" rtl="0" eaLnBrk="1" latinLnBrk="0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4613" indent="-248923" algn="l" defTabSz="995690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42458" indent="-248923" algn="l" defTabSz="995690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40303" indent="-248923" algn="l" defTabSz="995690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8148" indent="-248923" algn="l" defTabSz="99569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hyperlink" Target="https://www.r21.spb.ru/files/portal_upload/docs/forms2019/zayavlenie_gu%20(2).doc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r21.spb.ru/files/portal_upload/docs/forms2019/zav_sod.doc" TargetMode="External"/><Relationship Id="rId5" Type="http://schemas.openxmlformats.org/officeDocument/2006/relationships/hyperlink" Target="https://esia.gosuslugi.ru/registration/" TargetMode="External"/><Relationship Id="rId4" Type="http://schemas.openxmlformats.org/officeDocument/2006/relationships/hyperlink" Target="https://www.r21.spb.ru/empl/social/appointment1418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obyavleni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1453"/>
            <a:ext cx="7561263" cy="1052966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-2196033" y="469862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64827" y="1023340"/>
            <a:ext cx="7031608" cy="809874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Временное трудоустройство несовершеннолетних граждан 14-18 лет в свободное от учебы время</a:t>
            </a:r>
            <a:endParaRPr lang="ru-RU" sz="2400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264827" y="1899036"/>
            <a:ext cx="7031608" cy="851921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sz="3500" dirty="0" smtClean="0"/>
              <a:t>С 7 мая по 1 июля 2020 года направить документы для временного трудоустройства подростков от 14 до 18 лет в свободное от учебы время можно только  дистанционно, через </a:t>
            </a:r>
            <a:r>
              <a:rPr lang="ru-RU" sz="3500" dirty="0" smtClean="0">
                <a:hlinkClick r:id="rId4"/>
              </a:rPr>
              <a:t>личный кабинет</a:t>
            </a:r>
            <a:r>
              <a:rPr lang="ru-RU" sz="3500" dirty="0" smtClean="0"/>
              <a:t>.</a:t>
            </a:r>
          </a:p>
          <a:p>
            <a:pPr marL="0" indent="0">
              <a:buNone/>
            </a:pPr>
            <a:endParaRPr lang="ru-RU" sz="1300" dirty="0" smtClean="0"/>
          </a:p>
          <a:p>
            <a:pPr marL="0" indent="0">
              <a:buNone/>
            </a:pPr>
            <a:r>
              <a:rPr lang="ru-RU" sz="3500" dirty="0" smtClean="0"/>
              <a:t>Если у вас есть логин и пароль на сайте </a:t>
            </a:r>
            <a:r>
              <a:rPr lang="ru-RU" sz="3500" b="1" dirty="0" smtClean="0"/>
              <a:t>портала </a:t>
            </a:r>
            <a:r>
              <a:rPr lang="ru-RU" sz="3500" b="1" dirty="0" err="1" smtClean="0"/>
              <a:t>Госуслуг</a:t>
            </a:r>
            <a:r>
              <a:rPr lang="ru-RU" sz="3500" b="1" dirty="0" smtClean="0"/>
              <a:t>, вы можете зарегистрировать </a:t>
            </a:r>
            <a:r>
              <a:rPr lang="ru-RU" sz="3500" b="1" dirty="0" smtClean="0">
                <a:hlinkClick r:id="rId4"/>
              </a:rPr>
              <a:t>личный кабинет</a:t>
            </a:r>
            <a:r>
              <a:rPr lang="ru-RU" sz="3500" b="1" dirty="0" smtClean="0"/>
              <a:t> и прикрепить документы в электроном виде.</a:t>
            </a:r>
            <a:endParaRPr lang="ru-RU" sz="3500" dirty="0" smtClean="0"/>
          </a:p>
          <a:p>
            <a:pPr marL="0" indent="0">
              <a:buNone/>
            </a:pPr>
            <a:r>
              <a:rPr lang="ru-RU" sz="3500" dirty="0" smtClean="0"/>
              <a:t>Если вы не зарегистрированы на портале </a:t>
            </a:r>
            <a:r>
              <a:rPr lang="ru-RU" sz="3500" dirty="0" err="1" smtClean="0"/>
              <a:t>Госуслуг</a:t>
            </a:r>
            <a:r>
              <a:rPr lang="ru-RU" sz="3500" dirty="0" smtClean="0"/>
              <a:t> – пройдите простую регистрацию </a:t>
            </a:r>
            <a:r>
              <a:rPr lang="ru-RU" sz="3500" dirty="0" smtClean="0">
                <a:hlinkClick r:id="rId5"/>
              </a:rPr>
              <a:t>https://esia.gosuslugi.ru/registration/</a:t>
            </a:r>
            <a:r>
              <a:rPr lang="ru-RU" sz="3500" dirty="0" smtClean="0"/>
              <a:t> на портале (посещение МФЦ не потребуется).</a:t>
            </a:r>
          </a:p>
          <a:p>
            <a:pPr marL="0" indent="0">
              <a:buNone/>
            </a:pPr>
            <a:endParaRPr lang="ru-RU" sz="1300" dirty="0"/>
          </a:p>
          <a:p>
            <a:pPr marL="0" lvl="0" indent="0">
              <a:buNone/>
            </a:pPr>
            <a:r>
              <a:rPr lang="ru-RU" sz="3500" b="1" dirty="0">
                <a:solidFill>
                  <a:prstClr val="black"/>
                </a:solidFill>
              </a:rPr>
              <a:t>Подготовьте следующие документы в электронном виде</a:t>
            </a:r>
            <a:r>
              <a:rPr lang="ru-RU" sz="3500" dirty="0">
                <a:solidFill>
                  <a:prstClr val="black"/>
                </a:solidFill>
              </a:rPr>
              <a:t> (фотографии документов или их сканированные копии) для загрузки через личный кабинет:</a:t>
            </a:r>
          </a:p>
          <a:p>
            <a:pPr lvl="0"/>
            <a:r>
              <a:rPr lang="ru-RU" sz="3500" dirty="0">
                <a:solidFill>
                  <a:prstClr val="black"/>
                </a:solidFill>
              </a:rPr>
              <a:t>заявление </a:t>
            </a:r>
            <a:r>
              <a:rPr lang="ru-RU" sz="3500" dirty="0">
                <a:solidFill>
                  <a:prstClr val="black"/>
                </a:solidFill>
                <a:hlinkClick r:id="rId6"/>
              </a:rPr>
              <a:t>(о предоставлении государственной услуги содействия гражданам в поиске подходящей работы</a:t>
            </a:r>
            <a:r>
              <a:rPr lang="ru-RU" sz="3500" dirty="0">
                <a:solidFill>
                  <a:prstClr val="black"/>
                </a:solidFill>
              </a:rPr>
              <a:t>), распечатанное и подписанное собственноручно или написанное от руки;</a:t>
            </a:r>
          </a:p>
          <a:p>
            <a:pPr lvl="0"/>
            <a:r>
              <a:rPr lang="ru-RU" sz="3500" dirty="0">
                <a:solidFill>
                  <a:prstClr val="black"/>
                </a:solidFill>
              </a:rPr>
              <a:t>заявление </a:t>
            </a:r>
            <a:r>
              <a:rPr lang="ru-RU" sz="3500" dirty="0">
                <a:solidFill>
                  <a:prstClr val="black"/>
                </a:solidFill>
                <a:hlinkClick r:id="rId7"/>
              </a:rPr>
              <a:t>(о предоставлении государственной услуги по организации временного трудоустройства несовершеннолетних граждан в возрасте от 14 до 18 лет в свободное от учебы время</a:t>
            </a:r>
            <a:r>
              <a:rPr lang="ru-RU" sz="3500" dirty="0">
                <a:solidFill>
                  <a:prstClr val="black"/>
                </a:solidFill>
              </a:rPr>
              <a:t>);</a:t>
            </a:r>
          </a:p>
          <a:p>
            <a:pPr lvl="0"/>
            <a:r>
              <a:rPr lang="ru-RU" sz="3500" b="1" dirty="0">
                <a:solidFill>
                  <a:prstClr val="black"/>
                </a:solidFill>
              </a:rPr>
              <a:t>копия паспорта</a:t>
            </a:r>
            <a:r>
              <a:rPr lang="ru-RU" sz="3500" dirty="0">
                <a:solidFill>
                  <a:prstClr val="black"/>
                </a:solidFill>
              </a:rPr>
              <a:t> (листы с фото и с регистрацией </a:t>
            </a:r>
            <a:r>
              <a:rPr lang="ru-RU" sz="3500" b="1" dirty="0">
                <a:solidFill>
                  <a:prstClr val="black"/>
                </a:solidFill>
              </a:rPr>
              <a:t>по месту жительства в Санкт-Петербурге</a:t>
            </a:r>
            <a:r>
              <a:rPr lang="ru-RU" sz="3500" dirty="0">
                <a:solidFill>
                  <a:prstClr val="black"/>
                </a:solidFill>
              </a:rPr>
              <a:t>);</a:t>
            </a:r>
          </a:p>
          <a:p>
            <a:pPr lvl="0"/>
            <a:r>
              <a:rPr lang="ru-RU" sz="3500" dirty="0">
                <a:solidFill>
                  <a:prstClr val="black"/>
                </a:solidFill>
              </a:rPr>
              <a:t>справка из образовательной организации об обучении несовершеннолетнего;</a:t>
            </a:r>
          </a:p>
          <a:p>
            <a:pPr lvl="0"/>
            <a:r>
              <a:rPr lang="ru-RU" sz="3500" dirty="0">
                <a:solidFill>
                  <a:prstClr val="black"/>
                </a:solidFill>
              </a:rPr>
              <a:t>копия реквизитов банковского счета МИР для рублевого зачисления;</a:t>
            </a:r>
          </a:p>
          <a:p>
            <a:pPr lvl="0"/>
            <a:r>
              <a:rPr lang="ru-RU" sz="3500" dirty="0">
                <a:solidFill>
                  <a:prstClr val="black"/>
                </a:solidFill>
              </a:rPr>
              <a:t>для людей с инвалидностью – ИПРА</a:t>
            </a:r>
            <a:r>
              <a:rPr lang="ru-RU" sz="3500" dirty="0" smtClean="0">
                <a:solidFill>
                  <a:prstClr val="black"/>
                </a:solidFill>
              </a:rPr>
              <a:t>.</a:t>
            </a:r>
          </a:p>
          <a:p>
            <a:pPr marL="0" lvl="0" indent="0">
              <a:buNone/>
            </a:pPr>
            <a:endParaRPr lang="ru-RU" sz="2900" dirty="0" smtClean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ru-RU" sz="3600" dirty="0" smtClean="0">
                <a:solidFill>
                  <a:prstClr val="black"/>
                </a:solidFill>
              </a:rPr>
              <a:t>* образцы заявлений можно скачать по ссылке: </a:t>
            </a:r>
            <a:r>
              <a:rPr lang="en-US" sz="3300" dirty="0">
                <a:solidFill>
                  <a:prstClr val="black"/>
                </a:solidFill>
              </a:rPr>
              <a:t>https://www.r21.spb.ru/empl/news/detail.htm?id=11329704@egNews</a:t>
            </a:r>
            <a:endParaRPr lang="ru-RU" sz="3300" dirty="0" smtClean="0">
              <a:solidFill>
                <a:prstClr val="black"/>
              </a:solidFill>
            </a:endParaRPr>
          </a:p>
          <a:p>
            <a:pPr marL="0" indent="0" algn="ctr">
              <a:buNone/>
            </a:pPr>
            <a:endParaRPr lang="ru-RU" sz="2300" b="1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151590" y="180452"/>
            <a:ext cx="40610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spc="100" dirty="0" smtClean="0">
                <a:solidFill>
                  <a:schemeClr val="bg1"/>
                </a:solidFill>
                <a:latin typeface="PT Sans" pitchFamily="34" charset="-52"/>
                <a:ea typeface="PT Sans" pitchFamily="34" charset="-52"/>
              </a:rPr>
              <a:t>АГЕНТСТВО ЗАНЯТОСТИ НАСЕЛЕНИЯ </a:t>
            </a:r>
          </a:p>
          <a:p>
            <a:r>
              <a:rPr lang="ru-RU" sz="1600" b="1" spc="100" dirty="0" smtClean="0">
                <a:solidFill>
                  <a:schemeClr val="bg1"/>
                </a:solidFill>
                <a:latin typeface="PT Sans" pitchFamily="34" charset="-52"/>
                <a:ea typeface="PT Sans" pitchFamily="34" charset="-52"/>
              </a:rPr>
              <a:t>ЦЕНТРАЛЬНОГО РАЙОНА</a:t>
            </a:r>
          </a:p>
          <a:p>
            <a:r>
              <a:rPr lang="ru-RU" sz="1600" b="1" spc="100" dirty="0" smtClean="0">
                <a:solidFill>
                  <a:schemeClr val="bg1"/>
                </a:solidFill>
                <a:latin typeface="PT Sans" pitchFamily="34" charset="-52"/>
                <a:ea typeface="PT Sans" pitchFamily="34" charset="-52"/>
              </a:rPr>
              <a:t>САНКТ-ПЕТЕРБУРГА</a:t>
            </a:r>
            <a:endParaRPr lang="ru-RU" sz="1600" b="1" spc="100" dirty="0">
              <a:solidFill>
                <a:schemeClr val="bg1"/>
              </a:solidFill>
              <a:latin typeface="PT Sans" pitchFamily="34" charset="-52"/>
              <a:ea typeface="PT Sans" pitchFamily="34" charset="-5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1252</TotalTime>
  <Words>44</Words>
  <Application>Microsoft Office PowerPoint</Application>
  <PresentationFormat>Произвольный</PresentationFormat>
  <Paragraphs>19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PT Sans</vt:lpstr>
      <vt:lpstr>Тема Office</vt:lpstr>
      <vt:lpstr>Временное трудоустройство несовершеннолетних граждан 14-18 лет в свободное от учебы время</vt:lpstr>
    </vt:vector>
  </TitlesOfParts>
  <Company>Reanimator Extreme Edition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Arina</dc:creator>
  <cp:lastModifiedBy>Любушкина Елена Владимировна</cp:lastModifiedBy>
  <cp:revision>49</cp:revision>
  <cp:lastPrinted>2020-01-20T13:04:01Z</cp:lastPrinted>
  <dcterms:created xsi:type="dcterms:W3CDTF">2019-06-17T15:12:02Z</dcterms:created>
  <dcterms:modified xsi:type="dcterms:W3CDTF">2020-06-17T09:38:33Z</dcterms:modified>
</cp:coreProperties>
</file>